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Mono Medium"/>
      <p:regular r:id="rId25"/>
      <p:bold r:id="rId26"/>
      <p:italic r:id="rId27"/>
      <p:boldItalic r:id="rId28"/>
    </p:embeddedFont>
    <p:embeddedFont>
      <p:font typeface="Roboto"/>
      <p:regular r:id="rId29"/>
      <p:bold r:id="rId30"/>
      <p:italic r:id="rId31"/>
      <p:boldItalic r:id="rId32"/>
    </p:embeddedFont>
    <p:embeddedFont>
      <p:font typeface="Google Sans"/>
      <p:regular r:id="rId33"/>
      <p:bold r:id="rId34"/>
      <p:italic r:id="rId35"/>
      <p:boldItalic r:id="rId36"/>
    </p:embeddedFont>
    <p:embeddedFont>
      <p:font typeface="Google Sans Medium"/>
      <p:regular r:id="rId37"/>
      <p:bold r:id="rId38"/>
      <p:italic r:id="rId39"/>
      <p:boldItalic r:id="rId40"/>
    </p:embeddedFont>
    <p:embeddedFont>
      <p:font typeface="Helvetica Neue Light"/>
      <p:regular r:id="rId41"/>
      <p:bold r:id="rId42"/>
      <p:italic r:id="rId43"/>
      <p:boldItalic r:id="rId44"/>
    </p:embeddedFont>
    <p:embeddedFont>
      <p:font typeface="Roboto Mon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oogleSansMedium-boldItalic.fntdata"/><Relationship Id="rId20" Type="http://schemas.openxmlformats.org/officeDocument/2006/relationships/slide" Target="slides/slide15.xml"/><Relationship Id="rId42" Type="http://schemas.openxmlformats.org/officeDocument/2006/relationships/font" Target="fonts/HelveticaNeueLight-bold.fntdata"/><Relationship Id="rId41" Type="http://schemas.openxmlformats.org/officeDocument/2006/relationships/font" Target="fonts/HelveticaNeueLight-regular.fntdata"/><Relationship Id="rId22" Type="http://schemas.openxmlformats.org/officeDocument/2006/relationships/slide" Target="slides/slide17.xml"/><Relationship Id="rId44" Type="http://schemas.openxmlformats.org/officeDocument/2006/relationships/font" Target="fonts/HelveticaNeueLight-boldItalic.fntdata"/><Relationship Id="rId21" Type="http://schemas.openxmlformats.org/officeDocument/2006/relationships/slide" Target="slides/slide16.xml"/><Relationship Id="rId43" Type="http://schemas.openxmlformats.org/officeDocument/2006/relationships/font" Target="fonts/HelveticaNeueLight-italic.fntdata"/><Relationship Id="rId24" Type="http://schemas.openxmlformats.org/officeDocument/2006/relationships/slide" Target="slides/slide19.xml"/><Relationship Id="rId46" Type="http://schemas.openxmlformats.org/officeDocument/2006/relationships/font" Target="fonts/RobotoMono-bold.fntdata"/><Relationship Id="rId23" Type="http://schemas.openxmlformats.org/officeDocument/2006/relationships/slide" Target="slides/slide18.xml"/><Relationship Id="rId45"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obotoMonoMedium-bold.fntdata"/><Relationship Id="rId48" Type="http://schemas.openxmlformats.org/officeDocument/2006/relationships/font" Target="fonts/RobotoMono-boldItalic.fntdata"/><Relationship Id="rId25" Type="http://schemas.openxmlformats.org/officeDocument/2006/relationships/font" Target="fonts/RobotoMonoMedium-regular.fntdata"/><Relationship Id="rId47" Type="http://schemas.openxmlformats.org/officeDocument/2006/relationships/font" Target="fonts/RobotoMono-italic.fntdata"/><Relationship Id="rId28" Type="http://schemas.openxmlformats.org/officeDocument/2006/relationships/font" Target="fonts/RobotoMonoMedium-boldItalic.fntdata"/><Relationship Id="rId27" Type="http://schemas.openxmlformats.org/officeDocument/2006/relationships/font" Target="fonts/RobotoMono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GoogleSans-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GoogleSans-italic.fntdata"/><Relationship Id="rId12" Type="http://schemas.openxmlformats.org/officeDocument/2006/relationships/slide" Target="slides/slide7.xml"/><Relationship Id="rId34" Type="http://schemas.openxmlformats.org/officeDocument/2006/relationships/font" Target="fonts/GoogleSans-bold.fntdata"/><Relationship Id="rId15" Type="http://schemas.openxmlformats.org/officeDocument/2006/relationships/slide" Target="slides/slide10.xml"/><Relationship Id="rId37" Type="http://schemas.openxmlformats.org/officeDocument/2006/relationships/font" Target="fonts/GoogleSansMedium-regular.fntdata"/><Relationship Id="rId14" Type="http://schemas.openxmlformats.org/officeDocument/2006/relationships/slide" Target="slides/slide9.xml"/><Relationship Id="rId36" Type="http://schemas.openxmlformats.org/officeDocument/2006/relationships/font" Target="fonts/GoogleSans-boldItalic.fntdata"/><Relationship Id="rId17" Type="http://schemas.openxmlformats.org/officeDocument/2006/relationships/slide" Target="slides/slide12.xml"/><Relationship Id="rId39" Type="http://schemas.openxmlformats.org/officeDocument/2006/relationships/font" Target="fonts/GoogleSansMedium-italic.fntdata"/><Relationship Id="rId16" Type="http://schemas.openxmlformats.org/officeDocument/2006/relationships/slide" Target="slides/slide11.xml"/><Relationship Id="rId38" Type="http://schemas.openxmlformats.org/officeDocument/2006/relationships/font" Target="fonts/GoogleSans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4.png>
</file>

<file path=ppt/media/image15.png>
</file>

<file path=ppt/media/image16.png>
</file>

<file path=ppt/media/image17.pn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ace6b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ace6b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3403586bbc8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3403586bbc8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Since servers like vLLM often expect a flat dictionary of weights (e.g., '</a:t>
            </a:r>
            <a:r>
              <a:rPr lang="en" sz="1300">
                <a:solidFill>
                  <a:schemeClr val="dk1"/>
                </a:solidFill>
                <a:latin typeface="Roboto Mono Medium"/>
                <a:ea typeface="Roboto Mono Medium"/>
                <a:cs typeface="Roboto Mono Medium"/>
                <a:sym typeface="Roboto Mono Medium"/>
              </a:rPr>
              <a:t>layer.0. Mlp.weight</a:t>
            </a:r>
            <a:r>
              <a:rPr lang="en" sz="1300">
                <a:solidFill>
                  <a:schemeClr val="dk1"/>
                </a:solidFill>
              </a:rPr>
              <a:t>' instead of nested dictionaries), the </a:t>
            </a:r>
            <a:r>
              <a:rPr lang="en" sz="1300">
                <a:solidFill>
                  <a:schemeClr val="dk1"/>
                </a:solidFill>
                <a:latin typeface="Roboto Mono Medium"/>
                <a:ea typeface="Roboto Mono Medium"/>
                <a:cs typeface="Roboto Mono Medium"/>
                <a:sym typeface="Roboto Mono Medium"/>
              </a:rPr>
              <a:t>flatten_weight_dict</a:t>
            </a:r>
            <a:r>
              <a:rPr lang="en" sz="1300">
                <a:solidFill>
                  <a:schemeClr val="dk1"/>
                </a:solidFill>
              </a:rPr>
              <a:t> function performs this transformation.</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3403586bbc8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3403586bbc8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Finally, let’s put this all together and use </a:t>
            </a:r>
            <a:r>
              <a:rPr lang="en" sz="1300">
                <a:solidFill>
                  <a:schemeClr val="dk1"/>
                </a:solidFill>
                <a:latin typeface="Roboto Mono Medium"/>
                <a:ea typeface="Roboto Mono Medium"/>
                <a:cs typeface="Roboto Mono Medium"/>
                <a:sym typeface="Roboto Mono Medium"/>
              </a:rPr>
              <a:t>save_file</a:t>
            </a:r>
            <a:r>
              <a:rPr lang="en" sz="1300">
                <a:solidFill>
                  <a:schemeClr val="dk1"/>
                </a:solidFill>
              </a:rPr>
              <a:t> from </a:t>
            </a:r>
            <a:r>
              <a:rPr lang="en" sz="1300">
                <a:solidFill>
                  <a:schemeClr val="dk1"/>
                </a:solidFill>
                <a:latin typeface="Roboto Mono Medium"/>
                <a:ea typeface="Roboto Mono Medium"/>
                <a:cs typeface="Roboto Mono Medium"/>
                <a:sym typeface="Roboto Mono Medium"/>
              </a:rPr>
              <a:t>safetensors.flax</a:t>
            </a:r>
            <a:r>
              <a:rPr lang="en" sz="1300">
                <a:solidFill>
                  <a:schemeClr val="dk1"/>
                </a:solidFill>
              </a:rPr>
              <a:t> to save these processed weights back into a safetensors file, ready for serving.</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3403586bbc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3403586bbc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the basic steps for serving with vLLM, using the code we just looked at. After installing vLLM and preparing the weights, we initialize the LLM class from the </a:t>
            </a:r>
            <a:r>
              <a:rPr lang="en" sz="1300">
                <a:latin typeface="Roboto Mono Medium"/>
                <a:ea typeface="Roboto Mono Medium"/>
                <a:cs typeface="Roboto Mono Medium"/>
                <a:sym typeface="Roboto Mono Medium"/>
              </a:rPr>
              <a:t>vllm</a:t>
            </a:r>
            <a:r>
              <a:rPr lang="en" sz="1300"/>
              <a:t> library. We point it to the directory containing our converted </a:t>
            </a:r>
            <a:r>
              <a:rPr lang="en" sz="1300">
                <a:latin typeface="Roboto Mono Medium"/>
                <a:ea typeface="Roboto Mono Medium"/>
                <a:cs typeface="Roboto Mono Medium"/>
                <a:sym typeface="Roboto Mono Medium"/>
              </a:rPr>
              <a:t>model.safetensors</a:t>
            </a:r>
            <a:r>
              <a:rPr lang="en" sz="1300"/>
              <a:t> file and specify the format and data type. We define our input prompts and any sampling parameters, like </a:t>
            </a:r>
            <a:r>
              <a:rPr lang="en" sz="1300">
                <a:latin typeface="Roboto Mono Medium"/>
                <a:ea typeface="Roboto Mono Medium"/>
                <a:cs typeface="Roboto Mono Medium"/>
                <a:sym typeface="Roboto Mono Medium"/>
              </a:rPr>
              <a:t>temperature</a:t>
            </a:r>
            <a:r>
              <a:rPr lang="en" sz="1300"/>
              <a:t> and </a:t>
            </a:r>
            <a:r>
              <a:rPr lang="en" sz="1300">
                <a:latin typeface="Roboto Mono Medium"/>
                <a:ea typeface="Roboto Mono Medium"/>
                <a:cs typeface="Roboto Mono Medium"/>
                <a:sym typeface="Roboto Mono Medium"/>
              </a:rPr>
              <a:t>top-p</a:t>
            </a:r>
            <a:r>
              <a:rPr lang="en" sz="1300"/>
              <a:t>. Then, calling </a:t>
            </a:r>
            <a:r>
              <a:rPr lang="en" sz="1300">
                <a:latin typeface="Roboto Mono Medium"/>
                <a:ea typeface="Roboto Mono Medium"/>
                <a:cs typeface="Roboto Mono Medium"/>
                <a:sym typeface="Roboto Mono Medium"/>
              </a:rPr>
              <a:t>llm.generate()</a:t>
            </a:r>
            <a:r>
              <a:rPr lang="en" sz="1300"/>
              <a:t> performs the inference. The output object contains both the original prompt and the generated text.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3403586bbc8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3403586bbc8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first we prepare</a:t>
            </a:r>
            <a:r>
              <a:rPr lang="en" sz="1300">
                <a:solidFill>
                  <a:schemeClr val="dk1"/>
                </a:solidFill>
              </a:rPr>
              <a:t> the weights and initialize the LLM class from the </a:t>
            </a:r>
            <a:r>
              <a:rPr lang="en" sz="1300">
                <a:solidFill>
                  <a:schemeClr val="dk1"/>
                </a:solidFill>
                <a:latin typeface="Roboto Mono Medium"/>
                <a:ea typeface="Roboto Mono Medium"/>
                <a:cs typeface="Roboto Mono Medium"/>
                <a:sym typeface="Roboto Mono Medium"/>
              </a:rPr>
              <a:t>vllm</a:t>
            </a:r>
            <a:r>
              <a:rPr lang="en" sz="1300">
                <a:solidFill>
                  <a:schemeClr val="dk1"/>
                </a:solidFill>
              </a:rPr>
              <a:t> library. We point it to the directory containing our converted </a:t>
            </a:r>
            <a:r>
              <a:rPr lang="en" sz="1300">
                <a:solidFill>
                  <a:schemeClr val="dk1"/>
                </a:solidFill>
                <a:latin typeface="Roboto Mono Medium"/>
                <a:ea typeface="Roboto Mono Medium"/>
                <a:cs typeface="Roboto Mono Medium"/>
                <a:sym typeface="Roboto Mono Medium"/>
              </a:rPr>
              <a:t>model.safetensors</a:t>
            </a:r>
            <a:r>
              <a:rPr lang="en" sz="1300">
                <a:solidFill>
                  <a:schemeClr val="dk1"/>
                </a:solidFill>
              </a:rPr>
              <a:t> file and specify the format and data type.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3403586bbc8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3403586bbc8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Then w</a:t>
            </a:r>
            <a:r>
              <a:rPr lang="en" sz="1300">
                <a:solidFill>
                  <a:schemeClr val="dk1"/>
                </a:solidFill>
              </a:rPr>
              <a:t>e define our input prompts and any sampling parameters, like </a:t>
            </a:r>
            <a:r>
              <a:rPr lang="en" sz="1300">
                <a:solidFill>
                  <a:schemeClr val="dk1"/>
                </a:solidFill>
                <a:latin typeface="Roboto Mono Medium"/>
                <a:ea typeface="Roboto Mono Medium"/>
                <a:cs typeface="Roboto Mono Medium"/>
                <a:sym typeface="Roboto Mono Medium"/>
              </a:rPr>
              <a:t>temperature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top-p</a:t>
            </a:r>
            <a:r>
              <a:rPr lang="en" sz="1300">
                <a:solidFill>
                  <a:schemeClr val="dk1"/>
                </a:solidFill>
              </a:rPr>
              <a:t>. Then, calling </a:t>
            </a:r>
            <a:r>
              <a:rPr lang="en" sz="1300">
                <a:solidFill>
                  <a:schemeClr val="dk1"/>
                </a:solidFill>
                <a:latin typeface="Roboto Mono Medium"/>
                <a:ea typeface="Roboto Mono Medium"/>
                <a:cs typeface="Roboto Mono Medium"/>
                <a:sym typeface="Roboto Mono Medium"/>
              </a:rPr>
              <a:t>llm.generate()</a:t>
            </a:r>
            <a:r>
              <a:rPr lang="en" sz="1300">
                <a:solidFill>
                  <a:schemeClr val="dk1"/>
                </a:solidFill>
              </a:rPr>
              <a:t> performs the inference. The output object contains both the original prompt and the generated text.</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3403586bbc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3403586bbc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Similarly, this is how we serve using SGLang. After installation and weight preparation, we initialize the </a:t>
            </a:r>
            <a:r>
              <a:rPr lang="en" sz="1300">
                <a:latin typeface="Roboto Mono Medium"/>
                <a:ea typeface="Roboto Mono Medium"/>
                <a:cs typeface="Roboto Mono Medium"/>
                <a:sym typeface="Roboto Mono Medium"/>
              </a:rPr>
              <a:t>sgl.Engine</a:t>
            </a:r>
            <a:r>
              <a:rPr lang="en" sz="1300"/>
              <a:t>, passing the path to our model directory. We define prompts and sampling parameters, which are passed as a dictionary to the generate method. Calling </a:t>
            </a:r>
            <a:r>
              <a:rPr lang="en" sz="1300">
                <a:latin typeface="Roboto Mono Medium"/>
                <a:ea typeface="Roboto Mono Medium"/>
                <a:cs typeface="Roboto Mono Medium"/>
                <a:sym typeface="Roboto Mono Medium"/>
              </a:rPr>
              <a:t>llm.generate</a:t>
            </a:r>
            <a:r>
              <a:rPr lang="en" sz="1300"/>
              <a:t> produces the outputs.</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403586bbc8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403586bbc8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After installation and weight preparation, we initialize the </a:t>
            </a:r>
            <a:r>
              <a:rPr lang="en" sz="1300">
                <a:solidFill>
                  <a:schemeClr val="dk1"/>
                </a:solidFill>
                <a:latin typeface="Roboto Mono Medium"/>
                <a:ea typeface="Roboto Mono Medium"/>
                <a:cs typeface="Roboto Mono Medium"/>
                <a:sym typeface="Roboto Mono Medium"/>
              </a:rPr>
              <a:t>sgl.Engine</a:t>
            </a:r>
            <a:r>
              <a:rPr lang="en" sz="1300">
                <a:solidFill>
                  <a:schemeClr val="dk1"/>
                </a:solidFill>
              </a:rPr>
              <a:t>, passing the path to our model directory.</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403586bbc8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403586bbc8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define prompts and sampling parameters, which are passed as a dictionary to the generate method. Calling </a:t>
            </a:r>
            <a:r>
              <a:rPr lang="en" sz="1300">
                <a:solidFill>
                  <a:schemeClr val="dk1"/>
                </a:solidFill>
                <a:latin typeface="Roboto Mono Medium"/>
                <a:ea typeface="Roboto Mono Medium"/>
                <a:cs typeface="Roboto Mono Medium"/>
                <a:sym typeface="Roboto Mono Medium"/>
              </a:rPr>
              <a:t>llm.generate</a:t>
            </a:r>
            <a:r>
              <a:rPr lang="en" sz="1300">
                <a:solidFill>
                  <a:schemeClr val="dk1"/>
                </a:solidFill>
              </a:rPr>
              <a:t> produces the outputs. We then iterate through the results to display the prompt and the generated text, accessed via the </a:t>
            </a:r>
            <a:r>
              <a:rPr lang="en" sz="1300">
                <a:solidFill>
                  <a:schemeClr val="dk1"/>
                </a:solidFill>
                <a:latin typeface="Roboto Mono Medium"/>
                <a:ea typeface="Roboto Mono Medium"/>
                <a:cs typeface="Roboto Mono Medium"/>
                <a:sym typeface="Roboto Mono Medium"/>
              </a:rPr>
              <a:t>output['text']</a:t>
            </a:r>
            <a:r>
              <a:rPr lang="en" sz="1300">
                <a:solidFill>
                  <a:schemeClr val="dk1"/>
                </a:solidFill>
              </a:rPr>
              <a:t> key.</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3403586bbc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3403586bbc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So we've seen that serving JAX models via standard OSS tools like vLLM and SGLang is possible, primarily by converting the JAX weights to a compatible safetensors format. This is significant because it allows organizations to leverage their existing infrastructure and expertise when exploring or adopting JAX. Looking ahead, key areas for improvement might include adding TPU support to these serving frameworks, and perhaps optimizing the weight conversion process for better performance.</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34ec0e33a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34ec0e33a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discuss how JAX models can be integrated into existing enterprise machine learning workflows by using popular open-source serving frameworks like vLLM and SGLang. This approach helps organizations leverage their current infrastructure and gradually adopt JAX.</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today's enterprise environment, it's crucial to meet customers where they are. Most potential JAX adopters already have significant investments in infrastructure, particularly for PyTorch models. To make JAX adoption easier, we need to enable serving JAX models using the tools they already know and use, like vLLM and SGLang. This lowers the barrier to entry and supports a gradual transition strategy.</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3403586bbc8_0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3403586bbc8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We’re talking about serving JAX models here, so we’re going to assume that you have a model implemented in JAX.  This discussion is really about how to serve that model using vLLM or SGLang.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3403586bbc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3403586bbc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general process is fairly straightforward. First we load the model weights into JAX, often from Hugging Face or some other model hub. While you might modify the model using JAX's capabilities, the key step for serving is converting these JAX weights into a format that servers like vLLM and SGLang expect – in these examples, a flattened dictionary of tensors stored in safetensors files. Finally, we load this converted model into the server and start generating outputs.  Note that some layer types will require weights to be transposed or permuted for conversion to JAX.</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3403586bbc8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3403586bbc8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Python function, </a:t>
            </a:r>
            <a:r>
              <a:rPr lang="en" sz="1300">
                <a:latin typeface="Roboto Mono Medium"/>
                <a:ea typeface="Roboto Mono Medium"/>
                <a:cs typeface="Roboto Mono Medium"/>
                <a:sym typeface="Roboto Mono Medium"/>
              </a:rPr>
              <a:t>load_safetensors</a:t>
            </a:r>
            <a:r>
              <a:rPr lang="en" sz="1300"/>
              <a:t>, is used in both examples (vLLM and SGLang) to load model weights. It iterates through any safetensors files found in the specified model directory. Using the </a:t>
            </a:r>
            <a:r>
              <a:rPr lang="en" sz="1300">
                <a:latin typeface="Roboto Mono Medium"/>
                <a:ea typeface="Roboto Mono Medium"/>
                <a:cs typeface="Roboto Mono Medium"/>
                <a:sym typeface="Roboto Mono Medium"/>
              </a:rPr>
              <a:t>safe_open</a:t>
            </a:r>
            <a:r>
              <a:rPr lang="en" sz="1300"/>
              <a:t> context manager from the safetensors library with the </a:t>
            </a:r>
            <a:r>
              <a:rPr lang="en" sz="1300">
                <a:latin typeface="Roboto Mono Medium"/>
                <a:ea typeface="Roboto Mono Medium"/>
                <a:cs typeface="Roboto Mono Medium"/>
                <a:sym typeface="Roboto Mono Medium"/>
              </a:rPr>
              <a:t>framework="flax"</a:t>
            </a:r>
            <a:r>
              <a:rPr lang="en" sz="1300"/>
              <a:t> argument ensures the tensors are loaded in a format suitable for JAX.</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3403586bbc8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3403586bbc8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Because of differences in the layer definitions between PyTorch and JAX/Flax NNX we need to alter the shapes of some of the weights.</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6814d6033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6814d6033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we have a model that uses convolutions followed by fully connected (FC) layers (ResNet, VGG, etc) it’s a bit more complicated. In PyTorch, the activations will have shape [N, C, H, W] after the convolutions and are then reshaped to [N, C * H * W] before being fed to the fc layers. When we port our weights from PyTorch to Flax, the activations after the convolutions will be of shape [N, H, W, C] in Flax. Before we reshape the activations for the fc layers, we have to transpose them to [N, C, H, W].</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6814d6033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6814d603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After loading the pre-training weights, in this case from Hugging Face, your JAX model is ready for any kind of post-training that you might want to do.  We’ll see an example of that with Llama 3.2 later when we look at the notebook, so for now we’ll gloss over that part and move on to preparing your JAX model for serving.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hyperlink" Target="https://jax.dev" TargetMode="External"/><Relationship Id="rId4" Type="http://schemas.openxmlformats.org/officeDocument/2006/relationships/hyperlink" Target="https://docs.vllm.ai/" TargetMode="External"/><Relationship Id="rId5" Type="http://schemas.openxmlformats.org/officeDocument/2006/relationships/hyperlink" Target="https://docs.sglang.ai/" TargetMode="External"/><Relationship Id="rId6" Type="http://schemas.openxmlformats.org/officeDocument/2006/relationships/image" Target="../media/image12.png"/><Relationship Id="rId7" Type="http://schemas.openxmlformats.org/officeDocument/2006/relationships/image" Target="../media/image15.png"/><Relationship Id="rId8"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0" name="Shape 970"/>
        <p:cNvGrpSpPr/>
        <p:nvPr/>
      </p:nvGrpSpPr>
      <p:grpSpPr>
        <a:xfrm>
          <a:off x="0" y="0"/>
          <a:ext cx="0" cy="0"/>
          <a:chOff x="0" y="0"/>
          <a:chExt cx="0" cy="0"/>
        </a:xfrm>
      </p:grpSpPr>
      <p:sp>
        <p:nvSpPr>
          <p:cNvPr id="971" name="Google Shape;971;p97"/>
          <p:cNvSpPr txBox="1"/>
          <p:nvPr/>
        </p:nvSpPr>
        <p:spPr>
          <a:xfrm>
            <a:off x="375525" y="1144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Flatten the nested dictionary structure required by servers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flatten_weight_dict</a:t>
            </a:r>
            <a:r>
              <a:rPr lang="en" sz="1200">
                <a:solidFill>
                  <a:srgbClr val="F0F3F6"/>
                </a:solidFill>
                <a:latin typeface="Roboto Mono"/>
                <a:ea typeface="Roboto Mono"/>
                <a:cs typeface="Roboto Mono"/>
                <a:sym typeface="Roboto Mono"/>
              </a:rPr>
              <a:t>(torch_params, prefix</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0F3F6"/>
                </a:solidFill>
                <a:latin typeface="Roboto Mono"/>
                <a:ea typeface="Roboto Mono"/>
                <a:cs typeface="Roboto Mono"/>
                <a:sym typeface="Roboto Mono"/>
              </a:rPr>
              <a:t> key, value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torch_params.items():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new_key </a:t>
            </a:r>
            <a:r>
              <a:rPr lang="en" sz="1200">
                <a:solidFill>
                  <a:srgbClr val="FF9492"/>
                </a:solidFill>
                <a:latin typeface="Roboto Mono"/>
                <a:ea typeface="Roboto Mono"/>
                <a:cs typeface="Roboto Mono"/>
                <a:sym typeface="Roboto Mono"/>
              </a:rPr>
              <a:t>= 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prefix</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key</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if</a:t>
            </a:r>
            <a:r>
              <a:rPr lang="en" sz="1200">
                <a:solidFill>
                  <a:srgbClr val="F0F3F6"/>
                </a:solidFill>
                <a:latin typeface="Roboto Mono"/>
                <a:ea typeface="Roboto Mono"/>
                <a:cs typeface="Roboto Mono"/>
                <a:sym typeface="Roboto Mono"/>
              </a:rPr>
              <a:t> prefix </a:t>
            </a:r>
            <a:r>
              <a:rPr lang="en" sz="1200">
                <a:solidFill>
                  <a:srgbClr val="FF9492"/>
                </a:solidFill>
                <a:latin typeface="Roboto Mono"/>
                <a:ea typeface="Roboto Mono"/>
                <a:cs typeface="Roboto Mono"/>
                <a:sym typeface="Roboto Mono"/>
              </a:rPr>
              <a:t>else</a:t>
            </a:r>
            <a:r>
              <a:rPr lang="en" sz="1200">
                <a:solidFill>
                  <a:srgbClr val="F0F3F6"/>
                </a:solidFill>
                <a:latin typeface="Roboto Mono"/>
                <a:ea typeface="Roboto Mono"/>
                <a:cs typeface="Roboto Mono"/>
                <a:sym typeface="Roboto Mono"/>
              </a:rPr>
              <a:t> 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if</a:t>
            </a:r>
            <a:r>
              <a:rPr lang="en" sz="1200">
                <a:solidFill>
                  <a:srgbClr val="91CBFF"/>
                </a:solidFill>
                <a:latin typeface="Roboto Mono"/>
                <a:ea typeface="Roboto Mono"/>
                <a:cs typeface="Roboto Mono"/>
                <a:sym typeface="Roboto Mono"/>
              </a:rPr>
              <a:t> isinstance</a:t>
            </a:r>
            <a:r>
              <a:rPr lang="en" sz="1200">
                <a:solidFill>
                  <a:srgbClr val="F0F3F6"/>
                </a:solidFill>
                <a:latin typeface="Roboto Mono"/>
                <a:ea typeface="Roboto Mono"/>
                <a:cs typeface="Roboto Mono"/>
                <a:sym typeface="Roboto Mono"/>
              </a:rPr>
              <a:t>(value, </a:t>
            </a:r>
            <a:r>
              <a:rPr lang="en" sz="1200">
                <a:solidFill>
                  <a:srgbClr val="91CBFF"/>
                </a:solidFill>
                <a:latin typeface="Roboto Mono"/>
                <a:ea typeface="Roboto Mono"/>
                <a:cs typeface="Roboto Mono"/>
                <a:sym typeface="Roboto Mono"/>
              </a:rPr>
              <a:t>dict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flat_params.update(flatten_weight_dict(value, new_key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else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flat_params[new_key]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flat_params</a:t>
            </a:r>
            <a:endParaRPr sz="1200">
              <a:solidFill>
                <a:srgbClr val="FF9492"/>
              </a:solidFill>
              <a:latin typeface="Roboto Mono"/>
              <a:ea typeface="Roboto Mono"/>
              <a:cs typeface="Roboto Mono"/>
              <a:sym typeface="Roboto Mono"/>
            </a:endParaRPr>
          </a:p>
        </p:txBody>
      </p:sp>
      <p:sp>
        <p:nvSpPr>
          <p:cNvPr id="972" name="Google Shape;972;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JAX -&gt; PyTorch &amp; Flattening</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6" name="Shape 976"/>
        <p:cNvGrpSpPr/>
        <p:nvPr/>
      </p:nvGrpSpPr>
      <p:grpSpPr>
        <a:xfrm>
          <a:off x="0" y="0"/>
          <a:ext cx="0" cy="0"/>
          <a:chOff x="0" y="0"/>
          <a:chExt cx="0" cy="0"/>
        </a:xfrm>
      </p:grpSpPr>
      <p:sp>
        <p:nvSpPr>
          <p:cNvPr id="977" name="Google Shape;977;p98"/>
          <p:cNvSpPr txBox="1"/>
          <p:nvPr/>
        </p:nvSpPr>
        <p:spPr>
          <a:xfrm>
            <a:off x="375525" y="1466525"/>
            <a:ext cx="83526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safetensors.flax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save_file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jax_weights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load_safetensors(</a:t>
            </a:r>
            <a:r>
              <a:rPr lang="en" sz="1200">
                <a:solidFill>
                  <a:srgbClr val="91CB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From previous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servable_weights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flatten_weight_dict(</a:t>
            </a:r>
            <a:r>
              <a:rPr lang="en" sz="1200">
                <a:solidFill>
                  <a:srgbClr val="F0F3F6"/>
                </a:solidFill>
                <a:latin typeface="Roboto Mono"/>
                <a:ea typeface="Roboto Mono"/>
                <a:cs typeface="Roboto Mono"/>
                <a:sym typeface="Roboto Mono"/>
              </a:rPr>
              <a:t>jax_weights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save_file(servable_weights, path_to_model_weights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'/model.safetensors'</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78" name="Google Shape;978;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JAX -&gt; PyTorch &amp; Flattening</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99"/>
          <p:cNvSpPr txBox="1"/>
          <p:nvPr>
            <p:ph idx="1" type="body"/>
          </p:nvPr>
        </p:nvSpPr>
        <p:spPr>
          <a:xfrm>
            <a:off x="344500" y="1496175"/>
            <a:ext cx="61659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Uses the vLLM library.   </a:t>
            </a:r>
            <a:endParaRPr sz="1800"/>
          </a:p>
          <a:p>
            <a:pPr indent="-342900" lvl="0" marL="457200" rtl="0" algn="l">
              <a:lnSpc>
                <a:spcPct val="115000"/>
              </a:lnSpc>
              <a:spcBef>
                <a:spcPts val="1000"/>
              </a:spcBef>
              <a:spcAft>
                <a:spcPts val="0"/>
              </a:spcAft>
              <a:buSzPts val="1800"/>
              <a:buChar char="●"/>
            </a:pPr>
            <a:r>
              <a:rPr lang="en" sz="1800"/>
              <a:t>Requires converted/flattened weights saved in safetensors format.   </a:t>
            </a:r>
            <a:endParaRPr sz="1800"/>
          </a:p>
          <a:p>
            <a:pPr indent="-342900" lvl="0" marL="457200" rtl="0" algn="l">
              <a:lnSpc>
                <a:spcPct val="115000"/>
              </a:lnSpc>
              <a:spcBef>
                <a:spcPts val="1000"/>
              </a:spcBef>
              <a:spcAft>
                <a:spcPts val="0"/>
              </a:spcAft>
              <a:buSzPts val="1800"/>
              <a:buChar char="●"/>
            </a:pPr>
            <a:r>
              <a:rPr lang="en" sz="1800"/>
              <a:t>Initialize LLM object pointing to the model directory containing the safetensors file.   </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llm.generate()</a:t>
            </a:r>
            <a:r>
              <a:rPr lang="en" sz="1800"/>
              <a:t> method for inference.</a:t>
            </a:r>
            <a:endParaRPr sz="1800"/>
          </a:p>
        </p:txBody>
      </p:sp>
      <p:sp>
        <p:nvSpPr>
          <p:cNvPr id="984" name="Google Shape;984;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Example: Serving with vLLM</a:t>
            </a:r>
            <a:endParaRPr/>
          </a:p>
        </p:txBody>
      </p:sp>
      <p:pic>
        <p:nvPicPr>
          <p:cNvPr id="985" name="Google Shape;985;p99"/>
          <p:cNvPicPr preferRelativeResize="0"/>
          <p:nvPr/>
        </p:nvPicPr>
        <p:blipFill>
          <a:blip r:embed="rId3">
            <a:alphaModFix/>
          </a:blip>
          <a:stretch>
            <a:fillRect/>
          </a:stretch>
        </p:blipFill>
        <p:spPr>
          <a:xfrm>
            <a:off x="6785223" y="2814675"/>
            <a:ext cx="1838275" cy="1066195"/>
          </a:xfrm>
          <a:prstGeom prst="rect">
            <a:avLst/>
          </a:prstGeom>
          <a:noFill/>
          <a:ln>
            <a:noFill/>
          </a:ln>
        </p:spPr>
      </p:pic>
      <p:pic>
        <p:nvPicPr>
          <p:cNvPr id="986" name="Google Shape;986;p99"/>
          <p:cNvPicPr preferRelativeResize="0"/>
          <p:nvPr/>
        </p:nvPicPr>
        <p:blipFill>
          <a:blip r:embed="rId4">
            <a:alphaModFix/>
          </a:blip>
          <a:stretch>
            <a:fillRect/>
          </a:stretch>
        </p:blipFill>
        <p:spPr>
          <a:xfrm>
            <a:off x="6364000" y="1751695"/>
            <a:ext cx="2680724" cy="7683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0" name="Shape 990"/>
        <p:cNvGrpSpPr/>
        <p:nvPr/>
      </p:nvGrpSpPr>
      <p:grpSpPr>
        <a:xfrm>
          <a:off x="0" y="0"/>
          <a:ext cx="0" cy="0"/>
          <a:chOff x="0" y="0"/>
          <a:chExt cx="0" cy="0"/>
        </a:xfrm>
      </p:grpSpPr>
      <p:sp>
        <p:nvSpPr>
          <p:cNvPr id="991" name="Google Shape;991;p100"/>
          <p:cNvSpPr txBox="1"/>
          <p:nvPr/>
        </p:nvSpPr>
        <p:spPr>
          <a:xfrm>
            <a:off x="375525" y="12379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os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vllm </a:t>
            </a:r>
            <a:r>
              <a:rPr lang="en" sz="1200">
                <a:solidFill>
                  <a:srgbClr val="FF9492"/>
                </a:solidFill>
                <a:latin typeface="Roboto Mono"/>
                <a:ea typeface="Roboto Mono"/>
                <a:cs typeface="Roboto Mono"/>
                <a:sym typeface="Roboto Mono"/>
              </a:rPr>
              <a:t>import</a:t>
            </a:r>
            <a:r>
              <a:rPr lang="en" sz="1200">
                <a:solidFill>
                  <a:srgbClr val="91CBFF"/>
                </a:solidFill>
                <a:latin typeface="Roboto Mono"/>
                <a:ea typeface="Roboto Mono"/>
                <a:cs typeface="Roboto Mono"/>
                <a:sym typeface="Roboto Mono"/>
              </a:rPr>
              <a:t> LLM</a:t>
            </a:r>
            <a:r>
              <a:rPr lang="en" sz="1200">
                <a:solidFill>
                  <a:srgbClr val="F0F3F6"/>
                </a:solidFill>
                <a:latin typeface="Roboto Mono"/>
                <a:ea typeface="Roboto Mono"/>
                <a:cs typeface="Roboto Mono"/>
                <a:sym typeface="Roboto Mono"/>
              </a:rPr>
              <a:t>, SamplingParams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model path (must contain the converted safetensors)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model_id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"meta-llama/Llama-3.2-1B"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path_to_model_weights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os.path.join(</a:t>
            </a:r>
            <a:r>
              <a:rPr lang="en" sz="1200">
                <a:solidFill>
                  <a:srgbClr val="ADDCFF"/>
                </a:solidFill>
                <a:latin typeface="Roboto Mono"/>
                <a:ea typeface="Roboto Mono"/>
                <a:cs typeface="Roboto Mono"/>
                <a:sym typeface="Roboto Mono"/>
              </a:rPr>
              <a:t>'/content'</a:t>
            </a:r>
            <a:r>
              <a:rPr lang="en" sz="1200">
                <a:solidFill>
                  <a:srgbClr val="F0F3F6"/>
                </a:solidFill>
                <a:latin typeface="Roboto Mono"/>
                <a:ea typeface="Roboto Mono"/>
                <a:cs typeface="Roboto Mono"/>
                <a:sym typeface="Roboto Mono"/>
              </a:rPr>
              <a:t>, model_id)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Load the model using vLLM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Specify safetensors format and desired dtype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llm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a:t>
            </a:r>
            <a:r>
              <a:rPr lang="en" sz="1200">
                <a:solidFill>
                  <a:srgbClr val="FFB757"/>
                </a:solidFill>
                <a:latin typeface="Roboto Mono"/>
                <a:ea typeface="Roboto Mono"/>
                <a:cs typeface="Roboto Mono"/>
                <a:sym typeface="Roboto Mono"/>
              </a:rPr>
              <a:t>model</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path_to_model_weights, </a:t>
            </a:r>
            <a:r>
              <a:rPr lang="en" sz="1200">
                <a:solidFill>
                  <a:srgbClr val="FFB757"/>
                </a:solidFill>
                <a:latin typeface="Roboto Mono"/>
                <a:ea typeface="Roboto Mono"/>
                <a:cs typeface="Roboto Mono"/>
                <a:sym typeface="Roboto Mono"/>
              </a:rPr>
              <a:t>load_format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"safetensors"</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dtype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"half"</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92" name="Google Shape;992;p10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vLLM</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6" name="Shape 996"/>
        <p:cNvGrpSpPr/>
        <p:nvPr/>
      </p:nvGrpSpPr>
      <p:grpSpPr>
        <a:xfrm>
          <a:off x="0" y="0"/>
          <a:ext cx="0" cy="0"/>
          <a:chOff x="0" y="0"/>
          <a:chExt cx="0" cy="0"/>
        </a:xfrm>
      </p:grpSpPr>
      <p:sp>
        <p:nvSpPr>
          <p:cNvPr id="997" name="Google Shape;997;p101"/>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prompts and sampling parameters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prompts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"The capital of France is"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sampling_params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SamplingParams(</a:t>
            </a:r>
            <a:r>
              <a:rPr lang="en" sz="1200">
                <a:solidFill>
                  <a:srgbClr val="FFB757"/>
                </a:solidFill>
                <a:latin typeface="Roboto Mono"/>
                <a:ea typeface="Roboto Mono"/>
                <a:cs typeface="Roboto Mono"/>
                <a:sym typeface="Roboto Mono"/>
              </a:rPr>
              <a:t>temperature</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0.8</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top_p</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0.95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Generate 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llm.generate(prompts, sampling_params)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Print results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for</a:t>
            </a:r>
            <a:r>
              <a:rPr lang="en" sz="1200">
                <a:solidFill>
                  <a:srgbClr val="F0F3F6"/>
                </a:solidFill>
                <a:latin typeface="Roboto Mono"/>
                <a:ea typeface="Roboto Mono"/>
                <a:cs typeface="Roboto Mono"/>
                <a:sym typeface="Roboto Mono"/>
              </a:rPr>
              <a:t> output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outputs: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output.prompt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generated_text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output.outputs[</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prompt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Generated 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generated_text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98" name="Google Shape;998;p10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vLLM</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102"/>
          <p:cNvSpPr txBox="1"/>
          <p:nvPr>
            <p:ph idx="1" type="body"/>
          </p:nvPr>
        </p:nvSpPr>
        <p:spPr>
          <a:xfrm>
            <a:off x="344500" y="1496175"/>
            <a:ext cx="61659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Uses the SGLang library.   </a:t>
            </a:r>
            <a:endParaRPr sz="1800"/>
          </a:p>
          <a:p>
            <a:pPr indent="-342900" lvl="0" marL="457200" rtl="0" algn="l">
              <a:lnSpc>
                <a:spcPct val="115000"/>
              </a:lnSpc>
              <a:spcBef>
                <a:spcPts val="1000"/>
              </a:spcBef>
              <a:spcAft>
                <a:spcPts val="0"/>
              </a:spcAft>
              <a:buSzPts val="1800"/>
              <a:buChar char="●"/>
            </a:pPr>
            <a:r>
              <a:rPr lang="en" sz="1800"/>
              <a:t>Also requires converted/flattened weights saved in safetensors format.   </a:t>
            </a:r>
            <a:endParaRPr sz="1800"/>
          </a:p>
          <a:p>
            <a:pPr indent="-342900" lvl="0" marL="457200" rtl="0" algn="l">
              <a:lnSpc>
                <a:spcPct val="115000"/>
              </a:lnSpc>
              <a:spcBef>
                <a:spcPts val="1000"/>
              </a:spcBef>
              <a:spcAft>
                <a:spcPts val="0"/>
              </a:spcAft>
              <a:buSzPts val="1800"/>
              <a:buChar char="●"/>
            </a:pPr>
            <a:r>
              <a:rPr lang="en" sz="1800"/>
              <a:t>Initialize </a:t>
            </a:r>
            <a:r>
              <a:rPr lang="en" sz="1800">
                <a:latin typeface="Roboto Mono Medium"/>
                <a:ea typeface="Roboto Mono Medium"/>
                <a:cs typeface="Roboto Mono Medium"/>
                <a:sym typeface="Roboto Mono Medium"/>
              </a:rPr>
              <a:t>sgl.Engine</a:t>
            </a:r>
            <a:r>
              <a:rPr lang="en" sz="1800"/>
              <a:t> object pointing to the model directory.   </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llm.generate()</a:t>
            </a:r>
            <a:r>
              <a:rPr lang="en" sz="1800"/>
              <a:t> method for inference, passing sampling parameters as a dictionary</a:t>
            </a:r>
            <a:endParaRPr sz="1800"/>
          </a:p>
          <a:p>
            <a:pPr indent="-342900" lvl="0" marL="457200" rtl="0" algn="l">
              <a:lnSpc>
                <a:spcPct val="115000"/>
              </a:lnSpc>
              <a:spcBef>
                <a:spcPts val="1000"/>
              </a:spcBef>
              <a:spcAft>
                <a:spcPts val="1000"/>
              </a:spcAft>
              <a:buSzPts val="1800"/>
              <a:buChar char="●"/>
            </a:pPr>
            <a:r>
              <a:rPr lang="en" sz="1800"/>
              <a:t>Currently requires CUDA 12.4</a:t>
            </a:r>
            <a:endParaRPr sz="1800"/>
          </a:p>
        </p:txBody>
      </p:sp>
      <p:sp>
        <p:nvSpPr>
          <p:cNvPr id="1004" name="Google Shape;1004;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Example: Serving with SGLang</a:t>
            </a:r>
            <a:endParaRPr/>
          </a:p>
        </p:txBody>
      </p:sp>
      <p:pic>
        <p:nvPicPr>
          <p:cNvPr id="1005" name="Google Shape;1005;p102"/>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1006" name="Google Shape;1006;p102"/>
          <p:cNvPicPr preferRelativeResize="0"/>
          <p:nvPr/>
        </p:nvPicPr>
        <p:blipFill>
          <a:blip r:embed="rId4">
            <a:alphaModFix/>
          </a:blip>
          <a:stretch>
            <a:fillRect/>
          </a:stretch>
        </p:blipFill>
        <p:spPr>
          <a:xfrm>
            <a:off x="6678450" y="1627726"/>
            <a:ext cx="2277524" cy="692824"/>
          </a:xfrm>
          <a:prstGeom prst="rect">
            <a:avLst/>
          </a:prstGeom>
          <a:noFill/>
          <a:ln>
            <a:noFill/>
          </a:ln>
        </p:spPr>
      </p:pic>
      <p:sp>
        <p:nvSpPr>
          <p:cNvPr id="1007" name="Google Shape;1007;p102"/>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SGLang</a:t>
            </a:r>
            <a:r>
              <a:rPr lang="en" sz="900">
                <a:solidFill>
                  <a:srgbClr val="80868B"/>
                </a:solidFill>
                <a:latin typeface="Roboto"/>
                <a:ea typeface="Roboto"/>
                <a:cs typeface="Roboto"/>
                <a:sym typeface="Roboto"/>
              </a:rPr>
              <a:t>, the SGLang logo and any related marks are trademarks of the SGLang Team</a:t>
            </a:r>
            <a:endParaRPr sz="900">
              <a:solidFill>
                <a:srgbClr val="80868B"/>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1" name="Shape 1011"/>
        <p:cNvGrpSpPr/>
        <p:nvPr/>
      </p:nvGrpSpPr>
      <p:grpSpPr>
        <a:xfrm>
          <a:off x="0" y="0"/>
          <a:ext cx="0" cy="0"/>
          <a:chOff x="0" y="0"/>
          <a:chExt cx="0" cy="0"/>
        </a:xfrm>
      </p:grpSpPr>
      <p:sp>
        <p:nvSpPr>
          <p:cNvPr id="1012" name="Google Shape;1012;p103"/>
          <p:cNvSpPr txBox="1"/>
          <p:nvPr/>
        </p:nvSpPr>
        <p:spPr>
          <a:xfrm>
            <a:off x="375525" y="11617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os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sglang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sgl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model path (must contain the converted safetensors)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model_id </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 "meta-llama/Llama-3.2-1B"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path_to_model_weights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os.path.join(</a:t>
            </a:r>
            <a:r>
              <a:rPr lang="en" sz="1200">
                <a:solidFill>
                  <a:srgbClr val="ADDCFF"/>
                </a:solidFill>
                <a:latin typeface="Roboto Mono"/>
                <a:ea typeface="Roboto Mono"/>
                <a:cs typeface="Roboto Mono"/>
                <a:sym typeface="Roboto Mono"/>
              </a:rPr>
              <a:t>'/content'</a:t>
            </a:r>
            <a:r>
              <a:rPr lang="en" sz="1200">
                <a:solidFill>
                  <a:srgbClr val="F0F3F6"/>
                </a:solidFill>
                <a:latin typeface="Roboto Mono"/>
                <a:ea typeface="Roboto Mono"/>
                <a:cs typeface="Roboto Mono"/>
                <a:sym typeface="Roboto Mono"/>
              </a:rPr>
              <a:t>, model_id)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Launch the SGLang engine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llm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sgl.Engine(</a:t>
            </a:r>
            <a:r>
              <a:rPr lang="en" sz="1200">
                <a:solidFill>
                  <a:srgbClr val="FFB757"/>
                </a:solidFill>
                <a:latin typeface="Roboto Mono"/>
                <a:ea typeface="Roboto Mono"/>
                <a:cs typeface="Roboto Mono"/>
                <a:sym typeface="Roboto Mono"/>
              </a:rPr>
              <a:t>model_path</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path_to_model_weights)</a:t>
            </a:r>
            <a:endParaRPr sz="1200">
              <a:solidFill>
                <a:srgbClr val="FF9492"/>
              </a:solidFill>
              <a:latin typeface="Roboto Mono"/>
              <a:ea typeface="Roboto Mono"/>
              <a:cs typeface="Roboto Mono"/>
              <a:sym typeface="Roboto Mono"/>
            </a:endParaRPr>
          </a:p>
        </p:txBody>
      </p:sp>
      <p:sp>
        <p:nvSpPr>
          <p:cNvPr id="1013" name="Google Shape;1013;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SGLang</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7" name="Shape 1017"/>
        <p:cNvGrpSpPr/>
        <p:nvPr/>
      </p:nvGrpSpPr>
      <p:grpSpPr>
        <a:xfrm>
          <a:off x="0" y="0"/>
          <a:ext cx="0" cy="0"/>
          <a:chOff x="0" y="0"/>
          <a:chExt cx="0" cy="0"/>
        </a:xfrm>
      </p:grpSpPr>
      <p:sp>
        <p:nvSpPr>
          <p:cNvPr id="1018" name="Google Shape;1018;p104"/>
          <p:cNvSpPr txBox="1"/>
          <p:nvPr/>
        </p:nvSpPr>
        <p:spPr>
          <a:xfrm>
            <a:off x="375525" y="11617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Define prompts and sampling parameters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prompts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"The capital of France is"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sampling_params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"temperature"</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0.8</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"top_p"</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0.95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Generate 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llm.generate(prompts, sampling_params)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Print results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for</a:t>
            </a:r>
            <a:r>
              <a:rPr lang="en" sz="1200">
                <a:solidFill>
                  <a:srgbClr val="F0F3F6"/>
                </a:solidFill>
                <a:latin typeface="Roboto Mono"/>
                <a:ea typeface="Roboto Mono"/>
                <a:cs typeface="Roboto Mono"/>
                <a:sym typeface="Roboto Mono"/>
              </a:rPr>
              <a:t> prompt, output </a:t>
            </a:r>
            <a:r>
              <a:rPr lang="en" sz="1200">
                <a:solidFill>
                  <a:srgbClr val="FF9492"/>
                </a:solidFill>
                <a:latin typeface="Roboto Mono"/>
                <a:ea typeface="Roboto Mono"/>
                <a:cs typeface="Roboto Mono"/>
                <a:sym typeface="Roboto Mono"/>
              </a:rPr>
              <a:t>in</a:t>
            </a:r>
            <a:r>
              <a:rPr lang="en" sz="1200">
                <a:solidFill>
                  <a:srgbClr val="91CBFF"/>
                </a:solidFill>
                <a:latin typeface="Roboto Mono"/>
                <a:ea typeface="Roboto Mono"/>
                <a:cs typeface="Roboto Mono"/>
                <a:sym typeface="Roboto Mono"/>
              </a:rPr>
              <a:t> zip</a:t>
            </a:r>
            <a:r>
              <a:rPr lang="en" sz="1200">
                <a:solidFill>
                  <a:srgbClr val="F0F3F6"/>
                </a:solidFill>
                <a:latin typeface="Roboto Mono"/>
                <a:ea typeface="Roboto Mono"/>
                <a:cs typeface="Roboto Mono"/>
                <a:sym typeface="Roboto Mono"/>
              </a:rPr>
              <a:t>(prompts, outputs):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"Prompt: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prompt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Generated text: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a:t>
            </a:r>
            <a:r>
              <a:rPr lang="en" sz="1200">
                <a:solidFill>
                  <a:srgbClr val="ADDCFF"/>
                </a:solidFill>
                <a:latin typeface="Roboto Mono"/>
                <a:ea typeface="Roboto Mono"/>
                <a:cs typeface="Roboto Mono"/>
                <a:sym typeface="Roboto Mono"/>
              </a:rPr>
              <a:t>'text'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19" name="Google Shape;1019;p10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Example: Serving with SGLang</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105"/>
          <p:cNvSpPr txBox="1"/>
          <p:nvPr>
            <p:ph idx="1" type="body"/>
          </p:nvPr>
        </p:nvSpPr>
        <p:spPr>
          <a:xfrm>
            <a:off x="344500" y="962775"/>
            <a:ext cx="6165900" cy="3828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Capability</a:t>
            </a:r>
            <a:r>
              <a:rPr lang="en" sz="1800"/>
              <a:t>: Proof-of-concepts demonstrate it's feasible to serve JAX models (after conversion) using popular OSS engines like vLLM and SGLang on GPUs.   </a:t>
            </a:r>
            <a:endParaRPr sz="1800"/>
          </a:p>
          <a:p>
            <a:pPr indent="-342900" lvl="0" marL="457200" rtl="0" algn="l">
              <a:lnSpc>
                <a:spcPct val="115000"/>
              </a:lnSpc>
              <a:spcBef>
                <a:spcPts val="1000"/>
              </a:spcBef>
              <a:spcAft>
                <a:spcPts val="0"/>
              </a:spcAft>
              <a:buSzPts val="1800"/>
              <a:buChar char="●"/>
            </a:pPr>
            <a:r>
              <a:rPr b="1" lang="en" sz="1800"/>
              <a:t>Benefit</a:t>
            </a:r>
            <a:r>
              <a:rPr lang="en" sz="1800"/>
              <a:t>: Enables enterprises to integrate JAX into existing PyTorch-based serving infrastructure, facilitating adoption.</a:t>
            </a:r>
            <a:endParaRPr sz="1800"/>
          </a:p>
          <a:p>
            <a:pPr indent="-342900" lvl="0" marL="457200" rtl="0" algn="l">
              <a:lnSpc>
                <a:spcPct val="115000"/>
              </a:lnSpc>
              <a:spcBef>
                <a:spcPts val="1000"/>
              </a:spcBef>
              <a:spcAft>
                <a:spcPts val="0"/>
              </a:spcAft>
              <a:buSzPts val="1800"/>
              <a:buChar char="●"/>
            </a:pPr>
            <a:r>
              <a:rPr lang="en" sz="2400">
                <a:solidFill>
                  <a:schemeClr val="lt1"/>
                </a:solidFill>
              </a:rPr>
              <a:t>JAX: </a:t>
            </a:r>
            <a:r>
              <a:rPr lang="en" sz="2400" u="sng">
                <a:solidFill>
                  <a:schemeClr val="hlink"/>
                </a:solidFill>
                <a:hlinkClick r:id="rId3"/>
              </a:rPr>
              <a:t>https://jax.dev</a:t>
            </a:r>
            <a:endParaRPr sz="2400"/>
          </a:p>
          <a:p>
            <a:pPr indent="-342900" lvl="0" marL="457200" rtl="0" algn="l">
              <a:lnSpc>
                <a:spcPct val="115000"/>
              </a:lnSpc>
              <a:spcBef>
                <a:spcPts val="1000"/>
              </a:spcBef>
              <a:spcAft>
                <a:spcPts val="0"/>
              </a:spcAft>
              <a:buSzPts val="1800"/>
              <a:buChar char="●"/>
            </a:pPr>
            <a:r>
              <a:rPr lang="en" sz="2400"/>
              <a:t>vLLM: </a:t>
            </a:r>
            <a:r>
              <a:rPr lang="en" sz="2400" u="sng">
                <a:solidFill>
                  <a:schemeClr val="hlink"/>
                </a:solidFill>
                <a:hlinkClick r:id="rId4"/>
              </a:rPr>
              <a:t>https://docs.vllm.ai/</a:t>
            </a:r>
            <a:endParaRPr sz="2400"/>
          </a:p>
          <a:p>
            <a:pPr indent="-342900" lvl="0" marL="457200" rtl="0" algn="l">
              <a:lnSpc>
                <a:spcPct val="115000"/>
              </a:lnSpc>
              <a:spcBef>
                <a:spcPts val="1000"/>
              </a:spcBef>
              <a:spcAft>
                <a:spcPts val="1000"/>
              </a:spcAft>
              <a:buSzPts val="1800"/>
              <a:buChar char="●"/>
            </a:pPr>
            <a:r>
              <a:rPr lang="en" sz="2400"/>
              <a:t>SGLang: </a:t>
            </a:r>
            <a:r>
              <a:rPr lang="en" sz="2400" u="sng">
                <a:solidFill>
                  <a:schemeClr val="hlink"/>
                </a:solidFill>
                <a:hlinkClick r:id="rId5"/>
              </a:rPr>
              <a:t>https://docs.sglang.ai/</a:t>
            </a:r>
            <a:endParaRPr sz="2400"/>
          </a:p>
        </p:txBody>
      </p:sp>
      <p:sp>
        <p:nvSpPr>
          <p:cNvPr id="1025" name="Google Shape;1025;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and References</a:t>
            </a:r>
            <a:endParaRPr/>
          </a:p>
        </p:txBody>
      </p:sp>
      <p:pic>
        <p:nvPicPr>
          <p:cNvPr id="1026" name="Google Shape;1026;p105"/>
          <p:cNvPicPr preferRelativeResize="0"/>
          <p:nvPr/>
        </p:nvPicPr>
        <p:blipFill>
          <a:blip r:embed="rId6">
            <a:alphaModFix/>
          </a:blip>
          <a:stretch>
            <a:fillRect/>
          </a:stretch>
        </p:blipFill>
        <p:spPr>
          <a:xfrm>
            <a:off x="6828825" y="885875"/>
            <a:ext cx="1838275" cy="1066195"/>
          </a:xfrm>
          <a:prstGeom prst="rect">
            <a:avLst/>
          </a:prstGeom>
          <a:noFill/>
          <a:ln>
            <a:noFill/>
          </a:ln>
        </p:spPr>
      </p:pic>
      <p:pic>
        <p:nvPicPr>
          <p:cNvPr id="1027" name="Google Shape;1027;p105"/>
          <p:cNvPicPr preferRelativeResize="0"/>
          <p:nvPr/>
        </p:nvPicPr>
        <p:blipFill>
          <a:blip r:embed="rId7">
            <a:alphaModFix/>
          </a:blip>
          <a:stretch>
            <a:fillRect/>
          </a:stretch>
        </p:blipFill>
        <p:spPr>
          <a:xfrm>
            <a:off x="6407600" y="2495447"/>
            <a:ext cx="2680724" cy="768351"/>
          </a:xfrm>
          <a:prstGeom prst="rect">
            <a:avLst/>
          </a:prstGeom>
          <a:noFill/>
          <a:ln>
            <a:noFill/>
          </a:ln>
        </p:spPr>
      </p:pic>
      <p:pic>
        <p:nvPicPr>
          <p:cNvPr id="1028" name="Google Shape;1028;p105"/>
          <p:cNvPicPr preferRelativeResize="0"/>
          <p:nvPr/>
        </p:nvPicPr>
        <p:blipFill>
          <a:blip r:embed="rId8">
            <a:alphaModFix/>
          </a:blip>
          <a:stretch>
            <a:fillRect/>
          </a:stretch>
        </p:blipFill>
        <p:spPr>
          <a:xfrm>
            <a:off x="6609200" y="3807176"/>
            <a:ext cx="2277524" cy="692824"/>
          </a:xfrm>
          <a:prstGeom prst="rect">
            <a:avLst/>
          </a:prstGeom>
          <a:noFill/>
          <a:ln>
            <a:noFill/>
          </a:ln>
        </p:spPr>
      </p:pic>
      <p:sp>
        <p:nvSpPr>
          <p:cNvPr id="1029" name="Google Shape;1029;p105"/>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SGLang, the SGLang logo and any related marks are trademarks of the SGLang Team</a:t>
            </a:r>
            <a:endParaRPr sz="900">
              <a:solidFill>
                <a:srgbClr val="80868B"/>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106"/>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35" name="Google Shape;1035;p106"/>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36" name="Google Shape;1036;p106"/>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Serving JAX Models with vLLM &amp; SGLang</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Popular OSS Servers for JAX Model Deployment</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886575"/>
            <a:ext cx="64881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Many enterprises already have established infrastructure for training and serving ML models, often centered around PyTorch.   </a:t>
            </a:r>
            <a:endParaRPr sz="1800"/>
          </a:p>
          <a:p>
            <a:pPr indent="-342900" lvl="0" marL="457200" rtl="0" algn="l">
              <a:lnSpc>
                <a:spcPct val="115000"/>
              </a:lnSpc>
              <a:spcBef>
                <a:spcPts val="1000"/>
              </a:spcBef>
              <a:spcAft>
                <a:spcPts val="0"/>
              </a:spcAft>
              <a:buSzPts val="1800"/>
              <a:buChar char="●"/>
            </a:pPr>
            <a:r>
              <a:rPr lang="en" sz="1800"/>
              <a:t>Requiring new, JAX-specific infrastructure creates adoption barriers.   </a:t>
            </a:r>
            <a:endParaRPr sz="1800"/>
          </a:p>
          <a:p>
            <a:pPr indent="-342900" lvl="0" marL="457200" rtl="0" algn="l">
              <a:lnSpc>
                <a:spcPct val="115000"/>
              </a:lnSpc>
              <a:spcBef>
                <a:spcPts val="1000"/>
              </a:spcBef>
              <a:spcAft>
                <a:spcPts val="0"/>
              </a:spcAft>
              <a:buSzPts val="1800"/>
              <a:buChar char="●"/>
            </a:pPr>
            <a:r>
              <a:rPr lang="en" sz="1800"/>
              <a:t>Supporting popular OSS servers like vLLM and SGLang allows JAX models to fit into existing GenAI workflows.   </a:t>
            </a:r>
            <a:endParaRPr sz="1800"/>
          </a:p>
          <a:p>
            <a:pPr indent="-342900" lvl="0" marL="457200" rtl="0" algn="l">
              <a:lnSpc>
                <a:spcPct val="115000"/>
              </a:lnSpc>
              <a:spcBef>
                <a:spcPts val="1000"/>
              </a:spcBef>
              <a:spcAft>
                <a:spcPts val="1000"/>
              </a:spcAft>
              <a:buSzPts val="1800"/>
              <a:buChar char="●"/>
            </a:pPr>
            <a:r>
              <a:rPr lang="en" sz="1800"/>
              <a:t>This facilitates a smoother, incremental transition to JAX, allowing businesses to prototype and eventually replace PyTorch models in production.</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Serve JAX Models with OSS Servers?</a:t>
            </a:r>
            <a:endParaRPr/>
          </a:p>
        </p:txBody>
      </p:sp>
      <p:pic>
        <p:nvPicPr>
          <p:cNvPr id="912" name="Google Shape;912;p90"/>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13" name="Google Shape;913;p90"/>
          <p:cNvPicPr preferRelativeResize="0"/>
          <p:nvPr/>
        </p:nvPicPr>
        <p:blipFill>
          <a:blip r:embed="rId4">
            <a:alphaModFix/>
          </a:blip>
          <a:stretch>
            <a:fillRect/>
          </a:stretch>
        </p:blipFill>
        <p:spPr>
          <a:xfrm>
            <a:off x="7243575" y="1195575"/>
            <a:ext cx="1147275" cy="1337100"/>
          </a:xfrm>
          <a:prstGeom prst="rect">
            <a:avLst/>
          </a:prstGeom>
          <a:noFill/>
          <a:ln>
            <a:noFill/>
          </a:ln>
        </p:spPr>
      </p:pic>
      <p:sp>
        <p:nvSpPr>
          <p:cNvPr id="914" name="Google Shape;914;p90"/>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91"/>
          <p:cNvSpPr txBox="1"/>
          <p:nvPr>
            <p:ph idx="1" type="body"/>
          </p:nvPr>
        </p:nvSpPr>
        <p:spPr>
          <a:xfrm>
            <a:off x="344500" y="886575"/>
            <a:ext cx="64881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This flow assumes that you have a model implemented in JAX</a:t>
            </a:r>
            <a:endParaRPr sz="1800"/>
          </a:p>
          <a:p>
            <a:pPr indent="-342900" lvl="0" marL="457200" rtl="0" algn="l">
              <a:lnSpc>
                <a:spcPct val="115000"/>
              </a:lnSpc>
              <a:spcBef>
                <a:spcPts val="1000"/>
              </a:spcBef>
              <a:spcAft>
                <a:spcPts val="0"/>
              </a:spcAft>
              <a:buSzPts val="1800"/>
              <a:buChar char="●"/>
            </a:pPr>
            <a:r>
              <a:rPr lang="en" sz="1800"/>
              <a:t>In this case, we’re going to load pre-trained weights from Hugging Face into an equivalent JAX model implementation</a:t>
            </a:r>
            <a:endParaRPr sz="1800"/>
          </a:p>
          <a:p>
            <a:pPr indent="-342900" lvl="0" marL="457200" rtl="0" algn="l">
              <a:lnSpc>
                <a:spcPct val="115000"/>
              </a:lnSpc>
              <a:spcBef>
                <a:spcPts val="1000"/>
              </a:spcBef>
              <a:spcAft>
                <a:spcPts val="0"/>
              </a:spcAft>
              <a:buSzPts val="1800"/>
              <a:buChar char="●"/>
            </a:pPr>
            <a:r>
              <a:rPr lang="en" sz="1800"/>
              <a:t>You could also have pre-trained your own model</a:t>
            </a:r>
            <a:endParaRPr sz="1800"/>
          </a:p>
          <a:p>
            <a:pPr indent="-342900" lvl="0" marL="457200" rtl="0" algn="l">
              <a:lnSpc>
                <a:spcPct val="115000"/>
              </a:lnSpc>
              <a:spcBef>
                <a:spcPts val="1000"/>
              </a:spcBef>
              <a:spcAft>
                <a:spcPts val="0"/>
              </a:spcAft>
              <a:buSzPts val="1800"/>
              <a:buChar char="●"/>
            </a:pPr>
            <a:r>
              <a:rPr lang="en" sz="1800"/>
              <a:t>Once you have a model and weights in JAX, you work with it in JAX until you’re ready to serve it</a:t>
            </a:r>
            <a:endParaRPr sz="1800"/>
          </a:p>
          <a:p>
            <a:pPr indent="-342900" lvl="0" marL="457200" rtl="0" algn="l">
              <a:lnSpc>
                <a:spcPct val="115000"/>
              </a:lnSpc>
              <a:spcBef>
                <a:spcPts val="1000"/>
              </a:spcBef>
              <a:spcAft>
                <a:spcPts val="1000"/>
              </a:spcAft>
              <a:buSzPts val="1800"/>
              <a:buChar char="●"/>
            </a:pPr>
            <a:r>
              <a:rPr lang="en" sz="1800"/>
              <a:t>When you want to serve it, you convert it to a </a:t>
            </a:r>
            <a:r>
              <a:rPr lang="en" sz="1800"/>
              <a:t>serveable</a:t>
            </a:r>
            <a:r>
              <a:rPr lang="en" sz="1800"/>
              <a:t> format for your target servers - in this case vLLM or SGLang</a:t>
            </a:r>
            <a:endParaRPr sz="1800"/>
          </a:p>
        </p:txBody>
      </p:sp>
      <p:sp>
        <p:nvSpPr>
          <p:cNvPr id="920" name="Google Shape;920;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Your JAX Model</a:t>
            </a:r>
            <a:endParaRPr/>
          </a:p>
        </p:txBody>
      </p:sp>
      <p:pic>
        <p:nvPicPr>
          <p:cNvPr id="921" name="Google Shape;921;p91"/>
          <p:cNvPicPr preferRelativeResize="0"/>
          <p:nvPr/>
        </p:nvPicPr>
        <p:blipFill>
          <a:blip r:embed="rId3">
            <a:alphaModFix/>
          </a:blip>
          <a:stretch>
            <a:fillRect/>
          </a:stretch>
        </p:blipFill>
        <p:spPr>
          <a:xfrm>
            <a:off x="6898073" y="24336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Workflow: From JAX to Served Model</a:t>
            </a:r>
            <a:endParaRPr/>
          </a:p>
        </p:txBody>
      </p:sp>
      <p:grpSp>
        <p:nvGrpSpPr>
          <p:cNvPr id="927" name="Google Shape;927;p92"/>
          <p:cNvGrpSpPr/>
          <p:nvPr/>
        </p:nvGrpSpPr>
        <p:grpSpPr>
          <a:xfrm>
            <a:off x="0" y="1647189"/>
            <a:ext cx="2726700" cy="3482836"/>
            <a:chOff x="0" y="1189989"/>
            <a:chExt cx="2726700" cy="3482836"/>
          </a:xfrm>
        </p:grpSpPr>
        <p:sp>
          <p:nvSpPr>
            <p:cNvPr id="928" name="Google Shape;928;p92"/>
            <p:cNvSpPr/>
            <p:nvPr/>
          </p:nvSpPr>
          <p:spPr>
            <a:xfrm>
              <a:off x="0" y="1189989"/>
              <a:ext cx="2726700" cy="669000"/>
            </a:xfrm>
            <a:prstGeom prst="homePlate">
              <a:avLst>
                <a:gd fmla="val 50000" name="adj"/>
              </a:avLst>
            </a:prstGeom>
            <a:solidFill>
              <a:srgbClr val="0942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Load Model</a:t>
              </a:r>
              <a:endParaRPr>
                <a:solidFill>
                  <a:srgbClr val="FFFFFF"/>
                </a:solidFill>
                <a:latin typeface="Roboto"/>
                <a:ea typeface="Roboto"/>
                <a:cs typeface="Roboto"/>
                <a:sym typeface="Roboto"/>
              </a:endParaRPr>
            </a:p>
          </p:txBody>
        </p:sp>
        <p:sp>
          <p:nvSpPr>
            <p:cNvPr id="929" name="Google Shape;929;p92"/>
            <p:cNvSpPr txBox="1"/>
            <p:nvPr/>
          </p:nvSpPr>
          <p:spPr>
            <a:xfrm>
              <a:off x="410850"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Obtain model weights, often from Hugging Face, in JAX/Flax format using safetensors.</a:t>
              </a:r>
              <a:endParaRPr sz="1200">
                <a:latin typeface="Roboto"/>
                <a:ea typeface="Roboto"/>
                <a:cs typeface="Roboto"/>
                <a:sym typeface="Roboto"/>
              </a:endParaRPr>
            </a:p>
          </p:txBody>
        </p:sp>
      </p:grpSp>
      <p:grpSp>
        <p:nvGrpSpPr>
          <p:cNvPr id="930" name="Google Shape;930;p92"/>
          <p:cNvGrpSpPr/>
          <p:nvPr/>
        </p:nvGrpSpPr>
        <p:grpSpPr>
          <a:xfrm>
            <a:off x="2263425" y="1646975"/>
            <a:ext cx="2541300" cy="3483050"/>
            <a:chOff x="2263425" y="1189775"/>
            <a:chExt cx="2541300" cy="3483050"/>
          </a:xfrm>
        </p:grpSpPr>
        <p:sp>
          <p:nvSpPr>
            <p:cNvPr id="931" name="Google Shape;931;p92"/>
            <p:cNvSpPr/>
            <p:nvPr/>
          </p:nvSpPr>
          <p:spPr>
            <a:xfrm>
              <a:off x="2263425" y="1189775"/>
              <a:ext cx="2541300" cy="669000"/>
            </a:xfrm>
            <a:prstGeom prst="chevron">
              <a:avLst>
                <a:gd fmla="val 50000" name="adj"/>
              </a:avLst>
            </a:prstGeom>
            <a:solidFill>
              <a:srgbClr val="0C57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(Optional)</a:t>
              </a:r>
              <a:br>
                <a:rPr lang="en">
                  <a:solidFill>
                    <a:srgbClr val="FFFFFF"/>
                  </a:solidFill>
                  <a:latin typeface="Roboto"/>
                  <a:ea typeface="Roboto"/>
                  <a:cs typeface="Roboto"/>
                  <a:sym typeface="Roboto"/>
                </a:rPr>
              </a:br>
              <a:r>
                <a:rPr lang="en">
                  <a:solidFill>
                    <a:srgbClr val="FFFFFF"/>
                  </a:solidFill>
                  <a:latin typeface="Roboto"/>
                  <a:ea typeface="Roboto"/>
                  <a:cs typeface="Roboto"/>
                  <a:sym typeface="Roboto"/>
                </a:rPr>
                <a:t>Modify Model</a:t>
              </a:r>
              <a:endParaRPr>
                <a:solidFill>
                  <a:srgbClr val="FFFFFF"/>
                </a:solidFill>
                <a:latin typeface="Roboto"/>
                <a:ea typeface="Roboto"/>
                <a:cs typeface="Roboto"/>
                <a:sym typeface="Roboto"/>
              </a:endParaRPr>
            </a:p>
          </p:txBody>
        </p:sp>
        <p:sp>
          <p:nvSpPr>
            <p:cNvPr id="932" name="Google Shape;932;p92"/>
            <p:cNvSpPr txBox="1"/>
            <p:nvPr/>
          </p:nvSpPr>
          <p:spPr>
            <a:xfrm>
              <a:off x="2512202"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Perform fine-tuning or other alterations using JAX.</a:t>
              </a:r>
              <a:endParaRPr sz="1200">
                <a:latin typeface="Roboto"/>
                <a:ea typeface="Roboto"/>
                <a:cs typeface="Roboto"/>
                <a:sym typeface="Roboto"/>
              </a:endParaRPr>
            </a:p>
            <a:p>
              <a:pPr indent="0" lvl="0" marL="0" rtl="0" algn="l">
                <a:lnSpc>
                  <a:spcPct val="115000"/>
                </a:lnSpc>
                <a:spcBef>
                  <a:spcPts val="1000"/>
                </a:spcBef>
                <a:spcAft>
                  <a:spcPts val="1000"/>
                </a:spcAft>
                <a:buNone/>
              </a:pPr>
              <a:r>
                <a:rPr lang="en" sz="1200">
                  <a:latin typeface="Roboto"/>
                  <a:ea typeface="Roboto"/>
                  <a:cs typeface="Roboto"/>
                  <a:sym typeface="Roboto"/>
                </a:rPr>
                <a:t>(Note: Specific JAX modifications are outside the scope of this presentation).</a:t>
              </a:r>
              <a:endParaRPr sz="1200">
                <a:latin typeface="Roboto"/>
                <a:ea typeface="Roboto"/>
                <a:cs typeface="Roboto"/>
                <a:sym typeface="Roboto"/>
              </a:endParaRPr>
            </a:p>
          </p:txBody>
        </p:sp>
      </p:grpSp>
      <p:grpSp>
        <p:nvGrpSpPr>
          <p:cNvPr id="933" name="Google Shape;933;p92"/>
          <p:cNvGrpSpPr/>
          <p:nvPr/>
        </p:nvGrpSpPr>
        <p:grpSpPr>
          <a:xfrm>
            <a:off x="4329974" y="1646975"/>
            <a:ext cx="2541300" cy="3483050"/>
            <a:chOff x="4329974" y="1189775"/>
            <a:chExt cx="2541300" cy="3483050"/>
          </a:xfrm>
        </p:grpSpPr>
        <p:sp>
          <p:nvSpPr>
            <p:cNvPr id="934" name="Google Shape;934;p92"/>
            <p:cNvSpPr/>
            <p:nvPr/>
          </p:nvSpPr>
          <p:spPr>
            <a:xfrm>
              <a:off x="4329974" y="1189775"/>
              <a:ext cx="2541300" cy="669000"/>
            </a:xfrm>
            <a:prstGeom prst="chevron">
              <a:avLst>
                <a:gd fmla="val 50000" name="adj"/>
              </a:avLst>
            </a:prstGeom>
            <a:solidFill>
              <a:srgbClr val="0D5C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Convert &amp; Save Weights</a:t>
              </a:r>
              <a:endParaRPr>
                <a:solidFill>
                  <a:srgbClr val="FFFFFF"/>
                </a:solidFill>
                <a:latin typeface="Roboto"/>
                <a:ea typeface="Roboto"/>
                <a:cs typeface="Roboto"/>
                <a:sym typeface="Roboto"/>
              </a:endParaRPr>
            </a:p>
          </p:txBody>
        </p:sp>
        <p:sp>
          <p:nvSpPr>
            <p:cNvPr id="935" name="Google Shape;935;p92"/>
            <p:cNvSpPr txBox="1"/>
            <p:nvPr/>
          </p:nvSpPr>
          <p:spPr>
            <a:xfrm>
              <a:off x="4613553"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Convert JAX weights to a compatible format (like a flattened dictionary of tensors) and save them back into safetensors format.</a:t>
              </a:r>
              <a:endParaRPr sz="1200">
                <a:latin typeface="Roboto"/>
                <a:ea typeface="Roboto"/>
                <a:cs typeface="Roboto"/>
                <a:sym typeface="Roboto"/>
              </a:endParaRPr>
            </a:p>
          </p:txBody>
        </p:sp>
      </p:grpSp>
      <p:grpSp>
        <p:nvGrpSpPr>
          <p:cNvPr id="936" name="Google Shape;936;p92"/>
          <p:cNvGrpSpPr/>
          <p:nvPr/>
        </p:nvGrpSpPr>
        <p:grpSpPr>
          <a:xfrm>
            <a:off x="6396739" y="1646975"/>
            <a:ext cx="2541300" cy="3483050"/>
            <a:chOff x="6396739" y="1189775"/>
            <a:chExt cx="2541300" cy="3483050"/>
          </a:xfrm>
        </p:grpSpPr>
        <p:sp>
          <p:nvSpPr>
            <p:cNvPr id="937" name="Google Shape;937;p92"/>
            <p:cNvSpPr/>
            <p:nvPr/>
          </p:nvSpPr>
          <p:spPr>
            <a:xfrm>
              <a:off x="6396739" y="1189775"/>
              <a:ext cx="2541300" cy="669000"/>
            </a:xfrm>
            <a:prstGeom prst="chevron">
              <a:avLst>
                <a:gd fmla="val 50000" name="adj"/>
              </a:avLst>
            </a:prstGeom>
            <a:solidFill>
              <a:srgbClr val="0E63F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Serve</a:t>
              </a:r>
              <a:endParaRPr>
                <a:solidFill>
                  <a:srgbClr val="FFFFFF"/>
                </a:solidFill>
                <a:latin typeface="Roboto"/>
                <a:ea typeface="Roboto"/>
                <a:cs typeface="Roboto"/>
                <a:sym typeface="Roboto"/>
              </a:endParaRPr>
            </a:p>
          </p:txBody>
        </p:sp>
        <p:sp>
          <p:nvSpPr>
            <p:cNvPr id="938" name="Google Shape;938;p92"/>
            <p:cNvSpPr txBox="1"/>
            <p:nvPr/>
          </p:nvSpPr>
          <p:spPr>
            <a:xfrm>
              <a:off x="6714905" y="2057125"/>
              <a:ext cx="19050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Load the prepared safetensors model into the chosen OSS server (vLLM or SGLang) and run inference.</a:t>
              </a:r>
              <a:endParaRPr sz="1200">
                <a:latin typeface="Roboto"/>
                <a:ea typeface="Roboto"/>
                <a:cs typeface="Roboto"/>
                <a:sym typeface="Roboto"/>
              </a:endParaRPr>
            </a:p>
          </p:txBody>
        </p:sp>
      </p:grpSp>
      <p:sp>
        <p:nvSpPr>
          <p:cNvPr id="939" name="Google Shape;939;p92"/>
          <p:cNvSpPr txBox="1"/>
          <p:nvPr/>
        </p:nvSpPr>
        <p:spPr>
          <a:xfrm>
            <a:off x="344500" y="4522025"/>
            <a:ext cx="7368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80868B"/>
                </a:solidFill>
                <a:latin typeface="Roboto"/>
                <a:ea typeface="Roboto"/>
                <a:cs typeface="Roboto"/>
                <a:sym typeface="Roboto"/>
              </a:rPr>
              <a:t>Note</a:t>
            </a:r>
            <a:r>
              <a:rPr lang="en" sz="1300">
                <a:solidFill>
                  <a:srgbClr val="80868B"/>
                </a:solidFill>
                <a:latin typeface="Roboto"/>
                <a:ea typeface="Roboto"/>
                <a:cs typeface="Roboto"/>
                <a:sym typeface="Roboto"/>
              </a:rPr>
              <a:t>: Some layer types will require weights to be transposed or permuted for conversion to JAX.</a:t>
            </a:r>
            <a:endParaRPr sz="1300">
              <a:solidFill>
                <a:srgbClr val="80868B"/>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3" name="Shape 943"/>
        <p:cNvGrpSpPr/>
        <p:nvPr/>
      </p:nvGrpSpPr>
      <p:grpSpPr>
        <a:xfrm>
          <a:off x="0" y="0"/>
          <a:ext cx="0" cy="0"/>
          <a:chOff x="0" y="0"/>
          <a:chExt cx="0" cy="0"/>
        </a:xfrm>
      </p:grpSpPr>
      <p:sp>
        <p:nvSpPr>
          <p:cNvPr id="944" name="Google Shape;944;p93"/>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pathlib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Path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safetensors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safe_open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load_safetensors</a:t>
            </a:r>
            <a:r>
              <a:rPr lang="en" sz="1200">
                <a:solidFill>
                  <a:srgbClr val="F0F3F6"/>
                </a:solidFill>
                <a:latin typeface="Roboto Mono"/>
                <a:ea typeface="Roboto Mono"/>
                <a:cs typeface="Roboto Mono"/>
                <a:sym typeface="Roboto Mono"/>
              </a:rPr>
              <a:t>(path_to_model_weights):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weights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Use pathlib to find all .safetensors files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safetensors_files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Path(path_to_model_weights).glob(</a:t>
            </a:r>
            <a:r>
              <a:rPr lang="en" sz="1200">
                <a:solidFill>
                  <a:srgbClr val="ADDCFF"/>
                </a:solidFill>
                <a:latin typeface="Roboto Mono"/>
                <a:ea typeface="Roboto Mono"/>
                <a:cs typeface="Roboto Mono"/>
                <a:sym typeface="Roboto Mono"/>
              </a:rPr>
              <a:t>'*.safetensors'</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FB757"/>
                </a:solidFill>
                <a:latin typeface="Roboto Mono"/>
                <a:ea typeface="Roboto Mono"/>
                <a:cs typeface="Roboto Mono"/>
                <a:sym typeface="Roboto Mono"/>
              </a:rPr>
              <a:t> file</a:t>
            </a:r>
            <a:r>
              <a:rPr lang="en" sz="1200">
                <a:solidFill>
                  <a:srgbClr val="FF9492"/>
                </a:solidFill>
                <a:latin typeface="Roboto Mono"/>
                <a:ea typeface="Roboto Mono"/>
                <a:cs typeface="Roboto Mono"/>
                <a:sym typeface="Roboto Mono"/>
              </a:rPr>
              <a:t> in</a:t>
            </a:r>
            <a:r>
              <a:rPr lang="en" sz="1200">
                <a:solidFill>
                  <a:srgbClr val="F0F3F6"/>
                </a:solidFill>
                <a:latin typeface="Roboto Mono"/>
                <a:ea typeface="Roboto Mono"/>
                <a:cs typeface="Roboto Mono"/>
                <a:sym typeface="Roboto Mono"/>
              </a:rPr>
              <a:t> safetensors_files: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Open each file, specifying 'flax' framework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with</a:t>
            </a:r>
            <a:r>
              <a:rPr lang="en" sz="1200">
                <a:solidFill>
                  <a:srgbClr val="F0F3F6"/>
                </a:solidFill>
                <a:latin typeface="Roboto Mono"/>
                <a:ea typeface="Roboto Mono"/>
                <a:cs typeface="Roboto Mono"/>
                <a:sym typeface="Roboto Mono"/>
              </a:rPr>
              <a:t> safe_open(</a:t>
            </a:r>
            <a:r>
              <a:rPr lang="en" sz="1200">
                <a:solidFill>
                  <a:srgbClr val="FFB757"/>
                </a:solidFill>
                <a:latin typeface="Roboto Mono"/>
                <a:ea typeface="Roboto Mono"/>
                <a:cs typeface="Roboto Mono"/>
                <a:sym typeface="Roboto Mono"/>
              </a:rPr>
              <a:t>file</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framework</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"flax"</a:t>
            </a:r>
            <a:r>
              <a:rPr lang="en" sz="1200">
                <a:solidFill>
                  <a:srgbClr val="F0F3F6"/>
                </a:solidFill>
                <a:latin typeface="Roboto Mono"/>
                <a:ea typeface="Roboto Mono"/>
                <a:cs typeface="Roboto Mono"/>
                <a:sym typeface="Roboto Mono"/>
              </a:rPr>
              <a:t>)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for</a:t>
            </a:r>
            <a:r>
              <a:rPr lang="en" sz="1200">
                <a:solidFill>
                  <a:srgbClr val="F0F3F6"/>
                </a:solidFill>
                <a:latin typeface="Roboto Mono"/>
                <a:ea typeface="Roboto Mono"/>
                <a:cs typeface="Roboto Mono"/>
                <a:sym typeface="Roboto Mono"/>
              </a:rPr>
              <a:t> key </a:t>
            </a:r>
            <a:r>
              <a:rPr lang="en" sz="1200">
                <a:solidFill>
                  <a:srgbClr val="FF9492"/>
                </a:solidFill>
                <a:latin typeface="Roboto Mono"/>
                <a:ea typeface="Roboto Mono"/>
                <a:cs typeface="Roboto Mono"/>
                <a:sym typeface="Roboto Mono"/>
              </a:rPr>
              <a:t>in</a:t>
            </a:r>
            <a:r>
              <a:rPr lang="en" sz="1200">
                <a:solidFill>
                  <a:srgbClr val="F0F3F6"/>
                </a:solidFill>
                <a:latin typeface="Roboto Mono"/>
                <a:ea typeface="Roboto Mono"/>
                <a:cs typeface="Roboto Mono"/>
                <a:sym typeface="Roboto Mono"/>
              </a:rPr>
              <a:t> f.keys():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weights[key]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f.get_tensor(key)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weights</a:t>
            </a:r>
            <a:endParaRPr sz="1200">
              <a:solidFill>
                <a:srgbClr val="FF9492"/>
              </a:solidFill>
              <a:latin typeface="Roboto Mono"/>
              <a:ea typeface="Roboto Mono"/>
              <a:cs typeface="Roboto Mono"/>
              <a:sym typeface="Roboto Mono"/>
            </a:endParaRPr>
          </a:p>
        </p:txBody>
      </p:sp>
      <p:sp>
        <p:nvSpPr>
          <p:cNvPr id="945" name="Google Shape;945;p9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Loading Safetensors into JAX/Flax</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94"/>
          <p:cNvSpPr txBox="1"/>
          <p:nvPr>
            <p:ph idx="1" type="body"/>
          </p:nvPr>
        </p:nvSpPr>
        <p:spPr>
          <a:xfrm>
            <a:off x="344500" y="1191375"/>
            <a:ext cx="8166000" cy="2706900"/>
          </a:xfrm>
          <a:prstGeom prst="rect">
            <a:avLst/>
          </a:prstGeom>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800">
                <a:solidFill>
                  <a:srgbClr val="5F6368"/>
                </a:solidFill>
                <a:highlight>
                  <a:srgbClr val="FFFFFF"/>
                </a:highlight>
              </a:rPr>
              <a:t>Here's a quick summary:</a:t>
            </a:r>
            <a:endParaRPr sz="1800">
              <a:solidFill>
                <a:srgbClr val="5F6368"/>
              </a:solidFill>
              <a:highlight>
                <a:srgbClr val="FFFFFF"/>
              </a:highlight>
            </a:endParaRPr>
          </a:p>
          <a:p>
            <a:pPr indent="-342900" lvl="0" marL="457200" rtl="0" algn="l">
              <a:lnSpc>
                <a:spcPct val="115000"/>
              </a:lnSpc>
              <a:spcBef>
                <a:spcPts val="600"/>
              </a:spcBef>
              <a:spcAft>
                <a:spcPts val="0"/>
              </a:spcAft>
              <a:buClr>
                <a:srgbClr val="5F6368"/>
              </a:buClr>
              <a:buSzPts val="1800"/>
              <a:buChar char="●"/>
            </a:pPr>
            <a:r>
              <a:rPr b="1" lang="en" sz="1800">
                <a:solidFill>
                  <a:srgbClr val="5F6368"/>
                </a:solidFill>
                <a:highlight>
                  <a:srgbClr val="FFFFFF"/>
                </a:highlight>
              </a:rPr>
              <a:t>Linear (FC)</a:t>
            </a:r>
            <a:r>
              <a:rPr lang="en" sz="1800">
                <a:solidFill>
                  <a:srgbClr val="5F6368"/>
                </a:solidFill>
                <a:highlight>
                  <a:srgbClr val="FFFFFF"/>
                </a:highlight>
              </a:rPr>
              <a:t>: Transpose</a:t>
            </a:r>
            <a:endParaRPr sz="1800">
              <a:solidFill>
                <a:srgbClr val="5F6368"/>
              </a:solidFill>
              <a:highlight>
                <a:srgbClr val="FFFFFF"/>
              </a:highlight>
            </a:endParaRPr>
          </a:p>
          <a:p>
            <a:pPr indent="-342900" lvl="0" marL="457200" rtl="0" algn="l">
              <a:lnSpc>
                <a:spcPct val="115000"/>
              </a:lnSpc>
              <a:spcBef>
                <a:spcPts val="1000"/>
              </a:spcBef>
              <a:spcAft>
                <a:spcPts val="0"/>
              </a:spcAft>
              <a:buClr>
                <a:srgbClr val="5F6368"/>
              </a:buClr>
              <a:buSzPts val="1800"/>
              <a:buChar char="●"/>
            </a:pPr>
            <a:r>
              <a:rPr b="1" lang="en" sz="1800">
                <a:solidFill>
                  <a:srgbClr val="5F6368"/>
                </a:solidFill>
                <a:highlight>
                  <a:srgbClr val="FFFFFF"/>
                </a:highlight>
              </a:rPr>
              <a:t>Convolutions</a:t>
            </a:r>
            <a:r>
              <a:rPr lang="en" sz="1800">
                <a:solidFill>
                  <a:srgbClr val="5F6368"/>
                </a:solidFill>
                <a:highlight>
                  <a:srgbClr val="FFFFFF"/>
                </a:highlight>
              </a:rPr>
              <a:t>: Transpose from </a:t>
            </a:r>
            <a:r>
              <a:rPr lang="en" sz="1800">
                <a:solidFill>
                  <a:srgbClr val="5F6368"/>
                </a:solidFill>
                <a:highlight>
                  <a:srgbClr val="F7F7F7"/>
                </a:highlight>
              </a:rPr>
              <a:t>[outC, inC, kH, kW]</a:t>
            </a:r>
            <a:r>
              <a:rPr lang="en" sz="1800">
                <a:solidFill>
                  <a:srgbClr val="5F6368"/>
                </a:solidFill>
                <a:highlight>
                  <a:srgbClr val="FFFFFF"/>
                </a:highlight>
              </a:rPr>
              <a:t> to </a:t>
            </a:r>
            <a:r>
              <a:rPr lang="en" sz="1800">
                <a:solidFill>
                  <a:srgbClr val="5F6368"/>
                </a:solidFill>
                <a:highlight>
                  <a:srgbClr val="F7F7F7"/>
                </a:highlight>
              </a:rPr>
              <a:t>[kH, kW, inC, outC]</a:t>
            </a:r>
            <a:br>
              <a:rPr lang="en" sz="1800">
                <a:solidFill>
                  <a:srgbClr val="5F6368"/>
                </a:solidFill>
                <a:highlight>
                  <a:srgbClr val="F7F7F7"/>
                </a:highlight>
              </a:rPr>
            </a:br>
            <a:br>
              <a:rPr lang="en" sz="1800">
                <a:solidFill>
                  <a:srgbClr val="5F6368"/>
                </a:solidFill>
                <a:highlight>
                  <a:srgbClr val="F7F7F7"/>
                </a:highlight>
              </a:rPr>
            </a:br>
            <a:r>
              <a:rPr lang="en" sz="1800">
                <a:solidFill>
                  <a:srgbClr val="5F6368"/>
                </a:solidFill>
                <a:highlight>
                  <a:srgbClr val="F7F7F7"/>
                </a:highlight>
              </a:rPr>
              <a:t>	</a:t>
            </a:r>
            <a:r>
              <a:rPr lang="en" sz="1800">
                <a:solidFill>
                  <a:srgbClr val="5F6368"/>
                </a:solidFill>
                <a:highlight>
                  <a:srgbClr val="F7F7F7"/>
                </a:highlight>
                <a:latin typeface="Roboto Mono"/>
                <a:ea typeface="Roboto Mono"/>
                <a:cs typeface="Roboto Mono"/>
                <a:sym typeface="Roboto Mono"/>
              </a:rPr>
              <a:t># [outC, inC, kH, kW] -&gt; [kH, kW, inC, outC]</a:t>
            </a:r>
            <a:br>
              <a:rPr lang="en" sz="1800">
                <a:solidFill>
                  <a:srgbClr val="5F6368"/>
                </a:solidFill>
                <a:highlight>
                  <a:srgbClr val="F7F7F7"/>
                </a:highlight>
                <a:latin typeface="Roboto Mono"/>
                <a:ea typeface="Roboto Mono"/>
                <a:cs typeface="Roboto Mono"/>
                <a:sym typeface="Roboto Mono"/>
              </a:rPr>
            </a:br>
            <a:r>
              <a:rPr lang="en" sz="1800">
                <a:solidFill>
                  <a:srgbClr val="5F6368"/>
                </a:solidFill>
                <a:highlight>
                  <a:srgbClr val="F7F7F7"/>
                </a:highlight>
                <a:latin typeface="Roboto Mono"/>
                <a:ea typeface="Roboto Mono"/>
                <a:cs typeface="Roboto Mono"/>
                <a:sym typeface="Roboto Mono"/>
              </a:rPr>
              <a:t>	kernel = jnp.transpose(kernel, (2, 3, 1, 0))</a:t>
            </a:r>
            <a:endParaRPr sz="1800">
              <a:solidFill>
                <a:srgbClr val="5F6368"/>
              </a:solidFill>
              <a:highlight>
                <a:srgbClr val="FFFFFF"/>
              </a:highlight>
              <a:latin typeface="Roboto Mono"/>
              <a:ea typeface="Roboto Mono"/>
              <a:cs typeface="Roboto Mono"/>
              <a:sym typeface="Roboto Mono"/>
            </a:endParaRPr>
          </a:p>
          <a:p>
            <a:pPr indent="-342900" lvl="0" marL="457200" rtl="0" algn="l">
              <a:lnSpc>
                <a:spcPct val="115000"/>
              </a:lnSpc>
              <a:spcBef>
                <a:spcPts val="1000"/>
              </a:spcBef>
              <a:spcAft>
                <a:spcPts val="1000"/>
              </a:spcAft>
              <a:buClr>
                <a:srgbClr val="5F6368"/>
              </a:buClr>
              <a:buSzPts val="1800"/>
              <a:buChar char="●"/>
            </a:pPr>
            <a:r>
              <a:rPr b="1" lang="en" sz="1800">
                <a:solidFill>
                  <a:srgbClr val="5F6368"/>
                </a:solidFill>
                <a:highlight>
                  <a:srgbClr val="FFFFFF"/>
                </a:highlight>
              </a:rPr>
              <a:t>BatchNorm</a:t>
            </a:r>
            <a:r>
              <a:rPr lang="en" sz="1800">
                <a:solidFill>
                  <a:srgbClr val="5F6368"/>
                </a:solidFill>
                <a:highlight>
                  <a:srgbClr val="FFFFFF"/>
                </a:highlight>
              </a:rPr>
              <a:t>: No change</a:t>
            </a:r>
            <a:endParaRPr sz="1800">
              <a:solidFill>
                <a:srgbClr val="5F6368"/>
              </a:solidFill>
            </a:endParaRPr>
          </a:p>
        </p:txBody>
      </p:sp>
      <p:sp>
        <p:nvSpPr>
          <p:cNvPr id="951" name="Google Shape;951;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Map the PyTorch weights to Flax NNX</a:t>
            </a:r>
            <a:endParaRPr/>
          </a:p>
        </p:txBody>
      </p:sp>
      <p:sp>
        <p:nvSpPr>
          <p:cNvPr id="952" name="Google Shape;952;p94"/>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95"/>
          <p:cNvSpPr txBox="1"/>
          <p:nvPr>
            <p:ph idx="1" type="body"/>
          </p:nvPr>
        </p:nvSpPr>
        <p:spPr>
          <a:xfrm>
            <a:off x="344500" y="886575"/>
            <a:ext cx="81660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600"/>
              </a:spcBef>
              <a:spcAft>
                <a:spcPts val="0"/>
              </a:spcAft>
              <a:buClr>
                <a:srgbClr val="5F6368"/>
              </a:buClr>
              <a:buSzPts val="1800"/>
              <a:buChar char="●"/>
            </a:pPr>
            <a:r>
              <a:rPr b="1" lang="en" sz="1800">
                <a:solidFill>
                  <a:srgbClr val="5F6368"/>
                </a:solidFill>
                <a:highlight>
                  <a:srgbClr val="FFFFFF"/>
                </a:highlight>
              </a:rPr>
              <a:t>Convolutions and FC Layers</a:t>
            </a:r>
            <a:r>
              <a:rPr lang="en" sz="1800">
                <a:solidFill>
                  <a:srgbClr val="5F6368"/>
                </a:solidFill>
                <a:highlight>
                  <a:srgbClr val="FFFFFF"/>
                </a:highlight>
              </a:rPr>
              <a:t>:</a:t>
            </a:r>
            <a:endParaRPr sz="1800">
              <a:solidFill>
                <a:srgbClr val="5F6368"/>
              </a:solidFill>
              <a:highlight>
                <a:srgbClr val="FFFFFF"/>
              </a:highlight>
            </a:endParaRPr>
          </a:p>
          <a:p>
            <a:pPr indent="-342900" lvl="1" marL="914400" rtl="0" algn="l">
              <a:lnSpc>
                <a:spcPct val="115000"/>
              </a:lnSpc>
              <a:spcBef>
                <a:spcPts val="1000"/>
              </a:spcBef>
              <a:spcAft>
                <a:spcPts val="0"/>
              </a:spcAft>
              <a:buClr>
                <a:srgbClr val="5F6368"/>
              </a:buClr>
              <a:buSzPts val="1800"/>
              <a:buFont typeface="Arial"/>
              <a:buChar char="○"/>
            </a:pPr>
            <a:r>
              <a:rPr b="1" lang="en" sz="1800">
                <a:solidFill>
                  <a:srgbClr val="5F6368"/>
                </a:solidFill>
                <a:highlight>
                  <a:srgbClr val="FFFFFF"/>
                </a:highlight>
              </a:rPr>
              <a:t>PyTorch</a:t>
            </a:r>
            <a:r>
              <a:rPr lang="en" sz="1800">
                <a:solidFill>
                  <a:srgbClr val="5F6368"/>
                </a:solidFill>
                <a:highlight>
                  <a:srgbClr val="FFFFFF"/>
                </a:highlight>
              </a:rPr>
              <a:t>: The activations will have shape [N, C, H, W] after the convolutions and are then reshaped to [N, C * H * W] before being fed to the fc layers.</a:t>
            </a:r>
            <a:endParaRPr sz="1800">
              <a:solidFill>
                <a:srgbClr val="5F6368"/>
              </a:solidFill>
              <a:highlight>
                <a:srgbClr val="FFFFFF"/>
              </a:highlight>
            </a:endParaRPr>
          </a:p>
          <a:p>
            <a:pPr indent="-342900" lvl="1" marL="914400" rtl="0" algn="l">
              <a:lnSpc>
                <a:spcPct val="115000"/>
              </a:lnSpc>
              <a:spcBef>
                <a:spcPts val="1000"/>
              </a:spcBef>
              <a:spcAft>
                <a:spcPts val="1000"/>
              </a:spcAft>
              <a:buClr>
                <a:srgbClr val="5F6368"/>
              </a:buClr>
              <a:buSzPts val="1800"/>
              <a:buFont typeface="Arial"/>
              <a:buChar char="○"/>
            </a:pPr>
            <a:r>
              <a:rPr b="1" lang="en" sz="1800">
                <a:solidFill>
                  <a:srgbClr val="5F6368"/>
                </a:solidFill>
                <a:highlight>
                  <a:srgbClr val="FFFFFF"/>
                </a:highlight>
              </a:rPr>
              <a:t>Flax</a:t>
            </a:r>
            <a:r>
              <a:rPr lang="en" sz="1800">
                <a:solidFill>
                  <a:srgbClr val="5F6368"/>
                </a:solidFill>
                <a:highlight>
                  <a:srgbClr val="FFFFFF"/>
                </a:highlight>
              </a:rPr>
              <a:t>: The activations after the convolutions will be of shape [N, H, W, C] in Flax. Before we reshape the activations for the fc layers, we have to transpose them to [N, C, H, W].</a:t>
            </a:r>
            <a:endParaRPr sz="1800">
              <a:solidFill>
                <a:srgbClr val="5F6368"/>
              </a:solidFill>
            </a:endParaRPr>
          </a:p>
        </p:txBody>
      </p:sp>
      <p:sp>
        <p:nvSpPr>
          <p:cNvPr id="958" name="Google Shape;958;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Map the PyTorch weights to Flax NNX</a:t>
            </a:r>
            <a:endParaRPr/>
          </a:p>
        </p:txBody>
      </p:sp>
      <p:sp>
        <p:nvSpPr>
          <p:cNvPr id="959" name="Google Shape;959;p95"/>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PyTorch, the PyTorch logo and any related marks are trademarks of The Linux Foundation.</a:t>
            </a:r>
            <a:endParaRPr sz="900">
              <a:solidFill>
                <a:srgbClr val="80868B"/>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96"/>
          <p:cNvSpPr txBox="1"/>
          <p:nvPr>
            <p:ph idx="1" type="body"/>
          </p:nvPr>
        </p:nvSpPr>
        <p:spPr>
          <a:xfrm>
            <a:off x="344500" y="886575"/>
            <a:ext cx="64881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Now your model is ready for post-training</a:t>
            </a:r>
            <a:endParaRPr sz="1800"/>
          </a:p>
          <a:p>
            <a:pPr indent="-342900" lvl="0" marL="457200" rtl="0" algn="l">
              <a:lnSpc>
                <a:spcPct val="115000"/>
              </a:lnSpc>
              <a:spcBef>
                <a:spcPts val="1000"/>
              </a:spcBef>
              <a:spcAft>
                <a:spcPts val="0"/>
              </a:spcAft>
              <a:buSzPts val="1800"/>
              <a:buChar char="●"/>
            </a:pPr>
            <a:r>
              <a:rPr lang="en" sz="1800"/>
              <a:t>You could be:</a:t>
            </a:r>
            <a:endParaRPr sz="1800"/>
          </a:p>
          <a:p>
            <a:pPr indent="-342900" lvl="1" marL="914400" rtl="0" algn="l">
              <a:lnSpc>
                <a:spcPct val="115000"/>
              </a:lnSpc>
              <a:spcBef>
                <a:spcPts val="1000"/>
              </a:spcBef>
              <a:spcAft>
                <a:spcPts val="0"/>
              </a:spcAft>
              <a:buSzPts val="1800"/>
              <a:buChar char="○"/>
            </a:pPr>
            <a:r>
              <a:rPr lang="en" sz="1800"/>
              <a:t>Fine-tuning</a:t>
            </a:r>
            <a:endParaRPr sz="1800"/>
          </a:p>
          <a:p>
            <a:pPr indent="-342900" lvl="1" marL="914400" rtl="0" algn="l">
              <a:lnSpc>
                <a:spcPct val="115000"/>
              </a:lnSpc>
              <a:spcBef>
                <a:spcPts val="1000"/>
              </a:spcBef>
              <a:spcAft>
                <a:spcPts val="0"/>
              </a:spcAft>
              <a:buSzPts val="1800"/>
              <a:buChar char="○"/>
            </a:pPr>
            <a:r>
              <a:rPr lang="en" sz="1800"/>
              <a:t>Aligning</a:t>
            </a:r>
            <a:endParaRPr sz="1800"/>
          </a:p>
          <a:p>
            <a:pPr indent="-342900" lvl="1" marL="914400" rtl="0" algn="l">
              <a:lnSpc>
                <a:spcPct val="115000"/>
              </a:lnSpc>
              <a:spcBef>
                <a:spcPts val="1000"/>
              </a:spcBef>
              <a:spcAft>
                <a:spcPts val="0"/>
              </a:spcAft>
              <a:buSzPts val="1800"/>
              <a:buChar char="○"/>
            </a:pPr>
            <a:r>
              <a:rPr lang="en" sz="1800"/>
              <a:t>Merging</a:t>
            </a:r>
            <a:endParaRPr sz="1800"/>
          </a:p>
          <a:p>
            <a:pPr indent="-342900" lvl="1" marL="914400" rtl="0" algn="l">
              <a:lnSpc>
                <a:spcPct val="115000"/>
              </a:lnSpc>
              <a:spcBef>
                <a:spcPts val="1000"/>
              </a:spcBef>
              <a:spcAft>
                <a:spcPts val="0"/>
              </a:spcAft>
              <a:buSzPts val="1800"/>
              <a:buChar char="○"/>
            </a:pPr>
            <a:r>
              <a:rPr lang="en" sz="1800"/>
              <a:t>?</a:t>
            </a:r>
            <a:endParaRPr sz="1800"/>
          </a:p>
          <a:p>
            <a:pPr indent="-342900" lvl="0" marL="457200" rtl="0" algn="l">
              <a:lnSpc>
                <a:spcPct val="115000"/>
              </a:lnSpc>
              <a:spcBef>
                <a:spcPts val="1000"/>
              </a:spcBef>
              <a:spcAft>
                <a:spcPts val="0"/>
              </a:spcAft>
              <a:buSzPts val="1800"/>
              <a:buChar char="●"/>
            </a:pPr>
            <a:r>
              <a:rPr lang="en" sz="1800"/>
              <a:t>We’ll see an example of Llama 3.2 in the notebook</a:t>
            </a:r>
            <a:endParaRPr sz="1800"/>
          </a:p>
          <a:p>
            <a:pPr indent="0" lvl="0" marL="0" rtl="0" algn="l">
              <a:lnSpc>
                <a:spcPct val="115000"/>
              </a:lnSpc>
              <a:spcBef>
                <a:spcPts val="1000"/>
              </a:spcBef>
              <a:spcAft>
                <a:spcPts val="1000"/>
              </a:spcAft>
              <a:buNone/>
            </a:pPr>
            <a:r>
              <a:rPr lang="en" sz="1800"/>
              <a:t>Next Step: Preparing your model for serving</a:t>
            </a:r>
            <a:endParaRPr sz="1800"/>
          </a:p>
        </p:txBody>
      </p:sp>
      <p:sp>
        <p:nvSpPr>
          <p:cNvPr id="965" name="Google Shape;965;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Working on your model with JAX</a:t>
            </a:r>
            <a:endParaRPr/>
          </a:p>
        </p:txBody>
      </p:sp>
      <p:pic>
        <p:nvPicPr>
          <p:cNvPr id="966" name="Google Shape;966;p96"/>
          <p:cNvPicPr preferRelativeResize="0"/>
          <p:nvPr/>
        </p:nvPicPr>
        <p:blipFill>
          <a:blip r:embed="rId3">
            <a:alphaModFix/>
          </a:blip>
          <a:stretch>
            <a:fillRect/>
          </a:stretch>
        </p:blipFill>
        <p:spPr>
          <a:xfrm>
            <a:off x="6898073" y="2433675"/>
            <a:ext cx="1838275" cy="10661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